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90" r:id="rId3"/>
    <p:sldId id="316" r:id="rId4"/>
    <p:sldId id="322" r:id="rId5"/>
    <p:sldId id="324" r:id="rId6"/>
    <p:sldId id="317" r:id="rId7"/>
    <p:sldId id="325" r:id="rId8"/>
    <p:sldId id="326" r:id="rId9"/>
    <p:sldId id="315" r:id="rId10"/>
    <p:sldId id="327" r:id="rId11"/>
    <p:sldId id="328" r:id="rId12"/>
    <p:sldId id="329" r:id="rId13"/>
    <p:sldId id="333" r:id="rId14"/>
    <p:sldId id="334" r:id="rId15"/>
    <p:sldId id="335" r:id="rId16"/>
    <p:sldId id="346" r:id="rId17"/>
    <p:sldId id="336" r:id="rId18"/>
    <p:sldId id="345" r:id="rId19"/>
    <p:sldId id="338" r:id="rId20"/>
    <p:sldId id="337" r:id="rId21"/>
    <p:sldId id="341" r:id="rId22"/>
    <p:sldId id="342" r:id="rId23"/>
    <p:sldId id="343" r:id="rId24"/>
    <p:sldId id="344" r:id="rId25"/>
    <p:sldId id="275"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16F9486-4AF7-4865-929D-79EBF56ADB04}">
          <p14:sldIdLst>
            <p14:sldId id="256"/>
            <p14:sldId id="290"/>
            <p14:sldId id="316"/>
            <p14:sldId id="322"/>
            <p14:sldId id="324"/>
            <p14:sldId id="317"/>
            <p14:sldId id="325"/>
            <p14:sldId id="326"/>
            <p14:sldId id="315"/>
            <p14:sldId id="327"/>
            <p14:sldId id="328"/>
            <p14:sldId id="329"/>
            <p14:sldId id="333"/>
            <p14:sldId id="334"/>
            <p14:sldId id="335"/>
            <p14:sldId id="346"/>
            <p14:sldId id="336"/>
            <p14:sldId id="345"/>
            <p14:sldId id="338"/>
            <p14:sldId id="337"/>
            <p14:sldId id="341"/>
            <p14:sldId id="342"/>
            <p14:sldId id="343"/>
            <p14:sldId id="344"/>
          </p14:sldIdLst>
        </p14:section>
        <p14:section name="Untitled Section" id="{6D4F1347-8DF9-4688-A7A7-C745E7FCE6FC}">
          <p14:sldIdLst>
            <p14:sldId id="2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626"/>
    <a:srgbClr val="6F3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628" autoAdjust="0"/>
  </p:normalViewPr>
  <p:slideViewPr>
    <p:cSldViewPr>
      <p:cViewPr varScale="1">
        <p:scale>
          <a:sx n="105" d="100"/>
          <a:sy n="105" d="100"/>
        </p:scale>
        <p:origin x="179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71796" y="0"/>
            <a:ext cx="3038604" cy="465266"/>
          </a:xfrm>
          <a:prstGeom prst="rect">
            <a:avLst/>
          </a:prstGeom>
        </p:spPr>
        <p:txBody>
          <a:bodyPr vert="horz" lIns="91440" tIns="45720" rIns="91440" bIns="45720" rtlCol="1"/>
          <a:lstStyle>
            <a:lvl1pPr algn="r">
              <a:defRPr sz="1200"/>
            </a:lvl1pPr>
          </a:lstStyle>
          <a:p>
            <a:endParaRPr lang="ar-KW"/>
          </a:p>
        </p:txBody>
      </p:sp>
      <p:sp>
        <p:nvSpPr>
          <p:cNvPr id="3" name="Date Placeholder 2"/>
          <p:cNvSpPr>
            <a:spLocks noGrp="1"/>
          </p:cNvSpPr>
          <p:nvPr>
            <p:ph type="dt" idx="1"/>
          </p:nvPr>
        </p:nvSpPr>
        <p:spPr>
          <a:xfrm>
            <a:off x="1638" y="0"/>
            <a:ext cx="3038604" cy="465266"/>
          </a:xfrm>
          <a:prstGeom prst="rect">
            <a:avLst/>
          </a:prstGeom>
        </p:spPr>
        <p:txBody>
          <a:bodyPr vert="horz" lIns="91440" tIns="45720" rIns="91440" bIns="45720" rtlCol="1"/>
          <a:lstStyle>
            <a:lvl1pPr algn="l">
              <a:defRPr sz="1200"/>
            </a:lvl1pPr>
          </a:lstStyle>
          <a:p>
            <a:fld id="{E1B445E3-BFE0-4002-8E4B-B40FA799DB47}" type="datetimeFigureOut">
              <a:rPr lang="ar-KW" smtClean="0"/>
              <a:t>27/03/1438</a:t>
            </a:fld>
            <a:endParaRPr lang="ar-KW"/>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1" anchor="ctr"/>
          <a:lstStyle/>
          <a:p>
            <a:endParaRPr lang="ar-KW"/>
          </a:p>
        </p:txBody>
      </p:sp>
      <p:sp>
        <p:nvSpPr>
          <p:cNvPr id="5" name="Notes Placeholder 4"/>
          <p:cNvSpPr>
            <a:spLocks noGrp="1"/>
          </p:cNvSpPr>
          <p:nvPr>
            <p:ph type="body" sz="quarter" idx="3"/>
          </p:nvPr>
        </p:nvSpPr>
        <p:spPr>
          <a:xfrm>
            <a:off x="700714" y="4416311"/>
            <a:ext cx="5608975" cy="4182934"/>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6" name="Footer Placeholder 5"/>
          <p:cNvSpPr>
            <a:spLocks noGrp="1"/>
          </p:cNvSpPr>
          <p:nvPr>
            <p:ph type="ftr" sz="quarter" idx="4"/>
          </p:nvPr>
        </p:nvSpPr>
        <p:spPr>
          <a:xfrm>
            <a:off x="3971796" y="8829648"/>
            <a:ext cx="3038604" cy="465266"/>
          </a:xfrm>
          <a:prstGeom prst="rect">
            <a:avLst/>
          </a:prstGeom>
        </p:spPr>
        <p:txBody>
          <a:bodyPr vert="horz" lIns="91440" tIns="45720" rIns="91440" bIns="45720" rtlCol="1" anchor="b"/>
          <a:lstStyle>
            <a:lvl1pPr algn="r">
              <a:defRPr sz="1200"/>
            </a:lvl1pPr>
          </a:lstStyle>
          <a:p>
            <a:endParaRPr lang="ar-KW"/>
          </a:p>
        </p:txBody>
      </p:sp>
      <p:sp>
        <p:nvSpPr>
          <p:cNvPr id="7" name="Slide Number Placeholder 6"/>
          <p:cNvSpPr>
            <a:spLocks noGrp="1"/>
          </p:cNvSpPr>
          <p:nvPr>
            <p:ph type="sldNum" sz="quarter" idx="5"/>
          </p:nvPr>
        </p:nvSpPr>
        <p:spPr>
          <a:xfrm>
            <a:off x="1638" y="8829648"/>
            <a:ext cx="3038604" cy="465266"/>
          </a:xfrm>
          <a:prstGeom prst="rect">
            <a:avLst/>
          </a:prstGeom>
        </p:spPr>
        <p:txBody>
          <a:bodyPr vert="horz" lIns="91440" tIns="45720" rIns="91440" bIns="45720" rtlCol="1" anchor="b"/>
          <a:lstStyle>
            <a:lvl1pPr algn="l">
              <a:defRPr sz="1200"/>
            </a:lvl1pPr>
          </a:lstStyle>
          <a:p>
            <a:fld id="{FCF88EAD-2B0C-4B9B-B078-F1D71BB11FB2}" type="slidenum">
              <a:rPr lang="ar-KW" smtClean="0"/>
              <a:t>‹#›</a:t>
            </a:fld>
            <a:endParaRPr lang="ar-KW"/>
          </a:p>
        </p:txBody>
      </p:sp>
    </p:spTree>
    <p:extLst>
      <p:ext uri="{BB962C8B-B14F-4D97-AF65-F5344CB8AC3E}">
        <p14:creationId xmlns:p14="http://schemas.microsoft.com/office/powerpoint/2010/main" val="38208142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a:t>
            </a:fld>
            <a:endParaRPr lang="ar-KW"/>
          </a:p>
        </p:txBody>
      </p:sp>
    </p:spTree>
    <p:extLst>
      <p:ext uri="{BB962C8B-B14F-4D97-AF65-F5344CB8AC3E}">
        <p14:creationId xmlns:p14="http://schemas.microsoft.com/office/powerpoint/2010/main" val="1579770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11</a:t>
            </a:fld>
            <a:endParaRPr lang="ar-KW"/>
          </a:p>
        </p:txBody>
      </p:sp>
    </p:spTree>
    <p:extLst>
      <p:ext uri="{BB962C8B-B14F-4D97-AF65-F5344CB8AC3E}">
        <p14:creationId xmlns:p14="http://schemas.microsoft.com/office/powerpoint/2010/main" val="1246791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12</a:t>
            </a:fld>
            <a:endParaRPr lang="ar-KW"/>
          </a:p>
        </p:txBody>
      </p:sp>
    </p:spTree>
    <p:extLst>
      <p:ext uri="{BB962C8B-B14F-4D97-AF65-F5344CB8AC3E}">
        <p14:creationId xmlns:p14="http://schemas.microsoft.com/office/powerpoint/2010/main" val="3072058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13</a:t>
            </a:fld>
            <a:endParaRPr lang="ar-KW"/>
          </a:p>
        </p:txBody>
      </p:sp>
    </p:spTree>
    <p:extLst>
      <p:ext uri="{BB962C8B-B14F-4D97-AF65-F5344CB8AC3E}">
        <p14:creationId xmlns:p14="http://schemas.microsoft.com/office/powerpoint/2010/main" val="5139921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14</a:t>
            </a:fld>
            <a:endParaRPr lang="ar-KW"/>
          </a:p>
        </p:txBody>
      </p:sp>
    </p:spTree>
    <p:extLst>
      <p:ext uri="{BB962C8B-B14F-4D97-AF65-F5344CB8AC3E}">
        <p14:creationId xmlns:p14="http://schemas.microsoft.com/office/powerpoint/2010/main" val="1197029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15</a:t>
            </a:fld>
            <a:endParaRPr lang="ar-KW"/>
          </a:p>
        </p:txBody>
      </p:sp>
    </p:spTree>
    <p:extLst>
      <p:ext uri="{BB962C8B-B14F-4D97-AF65-F5344CB8AC3E}">
        <p14:creationId xmlns:p14="http://schemas.microsoft.com/office/powerpoint/2010/main" val="40492141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16</a:t>
            </a:fld>
            <a:endParaRPr lang="ar-KW"/>
          </a:p>
        </p:txBody>
      </p:sp>
    </p:spTree>
    <p:extLst>
      <p:ext uri="{BB962C8B-B14F-4D97-AF65-F5344CB8AC3E}">
        <p14:creationId xmlns:p14="http://schemas.microsoft.com/office/powerpoint/2010/main" val="2689478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17</a:t>
            </a:fld>
            <a:endParaRPr lang="ar-KW"/>
          </a:p>
        </p:txBody>
      </p:sp>
    </p:spTree>
    <p:extLst>
      <p:ext uri="{BB962C8B-B14F-4D97-AF65-F5344CB8AC3E}">
        <p14:creationId xmlns:p14="http://schemas.microsoft.com/office/powerpoint/2010/main" val="2694171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18</a:t>
            </a:fld>
            <a:endParaRPr lang="ar-KW"/>
          </a:p>
        </p:txBody>
      </p:sp>
    </p:spTree>
    <p:extLst>
      <p:ext uri="{BB962C8B-B14F-4D97-AF65-F5344CB8AC3E}">
        <p14:creationId xmlns:p14="http://schemas.microsoft.com/office/powerpoint/2010/main" val="10220583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19</a:t>
            </a:fld>
            <a:endParaRPr lang="ar-KW"/>
          </a:p>
        </p:txBody>
      </p:sp>
    </p:spTree>
    <p:extLst>
      <p:ext uri="{BB962C8B-B14F-4D97-AF65-F5344CB8AC3E}">
        <p14:creationId xmlns:p14="http://schemas.microsoft.com/office/powerpoint/2010/main" val="3473989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20</a:t>
            </a:fld>
            <a:endParaRPr lang="ar-KW"/>
          </a:p>
        </p:txBody>
      </p:sp>
    </p:spTree>
    <p:extLst>
      <p:ext uri="{BB962C8B-B14F-4D97-AF65-F5344CB8AC3E}">
        <p14:creationId xmlns:p14="http://schemas.microsoft.com/office/powerpoint/2010/main" val="4285924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3</a:t>
            </a:fld>
            <a:endParaRPr lang="ar-KW"/>
          </a:p>
        </p:txBody>
      </p:sp>
    </p:spTree>
    <p:extLst>
      <p:ext uri="{BB962C8B-B14F-4D97-AF65-F5344CB8AC3E}">
        <p14:creationId xmlns:p14="http://schemas.microsoft.com/office/powerpoint/2010/main" val="23378710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21</a:t>
            </a:fld>
            <a:endParaRPr lang="ar-KW"/>
          </a:p>
        </p:txBody>
      </p:sp>
    </p:spTree>
    <p:extLst>
      <p:ext uri="{BB962C8B-B14F-4D97-AF65-F5344CB8AC3E}">
        <p14:creationId xmlns:p14="http://schemas.microsoft.com/office/powerpoint/2010/main" val="31726061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22</a:t>
            </a:fld>
            <a:endParaRPr lang="ar-KW"/>
          </a:p>
        </p:txBody>
      </p:sp>
    </p:spTree>
    <p:extLst>
      <p:ext uri="{BB962C8B-B14F-4D97-AF65-F5344CB8AC3E}">
        <p14:creationId xmlns:p14="http://schemas.microsoft.com/office/powerpoint/2010/main" val="3423775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23</a:t>
            </a:fld>
            <a:endParaRPr lang="ar-KW"/>
          </a:p>
        </p:txBody>
      </p:sp>
    </p:spTree>
    <p:extLst>
      <p:ext uri="{BB962C8B-B14F-4D97-AF65-F5344CB8AC3E}">
        <p14:creationId xmlns:p14="http://schemas.microsoft.com/office/powerpoint/2010/main" val="33509839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24</a:t>
            </a:fld>
            <a:endParaRPr lang="ar-KW"/>
          </a:p>
        </p:txBody>
      </p:sp>
    </p:spTree>
    <p:extLst>
      <p:ext uri="{BB962C8B-B14F-4D97-AF65-F5344CB8AC3E}">
        <p14:creationId xmlns:p14="http://schemas.microsoft.com/office/powerpoint/2010/main" val="2723555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4</a:t>
            </a:fld>
            <a:endParaRPr lang="ar-KW"/>
          </a:p>
        </p:txBody>
      </p:sp>
    </p:spTree>
    <p:extLst>
      <p:ext uri="{BB962C8B-B14F-4D97-AF65-F5344CB8AC3E}">
        <p14:creationId xmlns:p14="http://schemas.microsoft.com/office/powerpoint/2010/main" val="275638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5</a:t>
            </a:fld>
            <a:endParaRPr lang="ar-KW"/>
          </a:p>
        </p:txBody>
      </p:sp>
    </p:spTree>
    <p:extLst>
      <p:ext uri="{BB962C8B-B14F-4D97-AF65-F5344CB8AC3E}">
        <p14:creationId xmlns:p14="http://schemas.microsoft.com/office/powerpoint/2010/main" val="28755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6</a:t>
            </a:fld>
            <a:endParaRPr lang="ar-KW"/>
          </a:p>
        </p:txBody>
      </p:sp>
    </p:spTree>
    <p:extLst>
      <p:ext uri="{BB962C8B-B14F-4D97-AF65-F5344CB8AC3E}">
        <p14:creationId xmlns:p14="http://schemas.microsoft.com/office/powerpoint/2010/main" val="3223854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7</a:t>
            </a:fld>
            <a:endParaRPr lang="ar-KW"/>
          </a:p>
        </p:txBody>
      </p:sp>
    </p:spTree>
    <p:extLst>
      <p:ext uri="{BB962C8B-B14F-4D97-AF65-F5344CB8AC3E}">
        <p14:creationId xmlns:p14="http://schemas.microsoft.com/office/powerpoint/2010/main" val="1951899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8</a:t>
            </a:fld>
            <a:endParaRPr lang="ar-KW"/>
          </a:p>
        </p:txBody>
      </p:sp>
    </p:spTree>
    <p:extLst>
      <p:ext uri="{BB962C8B-B14F-4D97-AF65-F5344CB8AC3E}">
        <p14:creationId xmlns:p14="http://schemas.microsoft.com/office/powerpoint/2010/main" val="3651372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9</a:t>
            </a:fld>
            <a:endParaRPr lang="ar-KW"/>
          </a:p>
        </p:txBody>
      </p:sp>
    </p:spTree>
    <p:extLst>
      <p:ext uri="{BB962C8B-B14F-4D97-AF65-F5344CB8AC3E}">
        <p14:creationId xmlns:p14="http://schemas.microsoft.com/office/powerpoint/2010/main" val="1339821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10</a:t>
            </a:fld>
            <a:endParaRPr lang="ar-KW"/>
          </a:p>
        </p:txBody>
      </p:sp>
    </p:spTree>
    <p:extLst>
      <p:ext uri="{BB962C8B-B14F-4D97-AF65-F5344CB8AC3E}">
        <p14:creationId xmlns:p14="http://schemas.microsoft.com/office/powerpoint/2010/main" val="358865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4AED86-4B42-478B-B996-ED18709E84EA}" type="datetime1">
              <a:rPr lang="en-US" smtClean="0"/>
              <a:t>26/12/2016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888760" y="6373128"/>
            <a:ext cx="2133600" cy="365125"/>
          </a:xfrm>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510456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3BC15-59AB-48BA-A2DE-AFF2EC2CA234}" type="datetime1">
              <a:rPr lang="en-US" smtClean="0"/>
              <a:t>26/12/2016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54266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BF217-7882-4159-AC3B-7A45EE1EF8FD}" type="datetime1">
              <a:rPr lang="en-US" smtClean="0"/>
              <a:t>26/12/2016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410017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92692-40CC-4412-A069-38FC258A9909}" type="datetime1">
              <a:rPr lang="en-US" smtClean="0"/>
              <a:t>26/12/2016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76463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A53144-5B8F-48D4-A49C-A79E4DEC2964}" type="datetime1">
              <a:rPr lang="en-US" smtClean="0"/>
              <a:t>26/12/2016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83655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139535-FF07-4217-912E-61A9E0BB4D7E}" type="datetime1">
              <a:rPr lang="en-US" smtClean="0"/>
              <a:t>26/12/2016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77726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57E13E-AC5B-44AD-85CA-160C2B40E6C4}" type="datetime1">
              <a:rPr lang="en-US" smtClean="0"/>
              <a:t>26/12/2016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17713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CD24D-6D46-4697-BDA1-076F2BA68C34}" type="datetime1">
              <a:rPr lang="en-US" smtClean="0"/>
              <a:t>26/12/2016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2839925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193EA-CBBB-419F-9599-5D71DE4E7058}" type="datetime1">
              <a:rPr lang="en-US" smtClean="0"/>
              <a:t>26/12/2016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2617411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D0F4B6-4FC7-4E2D-8F8E-2891B36E2735}" type="datetime1">
              <a:rPr lang="en-US" smtClean="0"/>
              <a:t>26/12/2016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48907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F0733-F1F5-4C0B-B733-DDFD4751E78A}" type="datetime1">
              <a:rPr lang="en-US" smtClean="0"/>
              <a:t>26/12/2016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87260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1F93C-B323-4E5B-9ED6-25534DED2D85}" type="datetime1">
              <a:rPr lang="en-US" smtClean="0"/>
              <a:t>26/12/2016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36BBA-1BD7-4313-BE0D-A1F9E859EC5C}" type="slidenum">
              <a:rPr lang="en-US" smtClean="0"/>
              <a:t>‹#›</a:t>
            </a:fld>
            <a:endParaRPr lang="en-US" dirty="0"/>
          </a:p>
        </p:txBody>
      </p:sp>
    </p:spTree>
    <p:extLst>
      <p:ext uri="{BB962C8B-B14F-4D97-AF65-F5344CB8AC3E}">
        <p14:creationId xmlns:p14="http://schemas.microsoft.com/office/powerpoint/2010/main" val="2594144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16.emf"/><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0.emf"/></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1.emf"/></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4.emf"/></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png"/><Relationship Id="rId7"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0" y="1"/>
            <a:ext cx="1952128" cy="6857999"/>
          </a:xfrm>
          <a:prstGeom prst="rect">
            <a:avLst/>
          </a:prstGeom>
        </p:spPr>
      </p:pic>
      <p:pic>
        <p:nvPicPr>
          <p:cNvPr id="7" name="il_fi" descr="http://www.quantumfinancial.com.au/img/QWA_Quantum_Wealth_Advisors.jpg"/>
          <p:cNvPicPr/>
          <p:nvPr/>
        </p:nvPicPr>
        <p:blipFill>
          <a:blip r:embed="rId3" cstate="print"/>
          <a:srcRect/>
          <a:stretch>
            <a:fillRect/>
          </a:stretch>
        </p:blipFill>
        <p:spPr bwMode="auto">
          <a:xfrm>
            <a:off x="1727563" y="3657600"/>
            <a:ext cx="3436620" cy="1957527"/>
          </a:xfrm>
          <a:prstGeom prst="rect">
            <a:avLst/>
          </a:prstGeom>
          <a:noFill/>
          <a:ln w="9525">
            <a:noFill/>
            <a:miter lim="800000"/>
            <a:headEnd/>
            <a:tailEnd/>
          </a:ln>
        </p:spPr>
      </p:pic>
      <p:sp>
        <p:nvSpPr>
          <p:cNvPr id="8" name="Title 1"/>
          <p:cNvSpPr>
            <a:spLocks noGrp="1"/>
          </p:cNvSpPr>
          <p:nvPr>
            <p:ph type="ctrTitle"/>
          </p:nvPr>
        </p:nvSpPr>
        <p:spPr>
          <a:xfrm>
            <a:off x="1621536" y="182904"/>
            <a:ext cx="7280366" cy="731496"/>
          </a:xfrm>
        </p:spPr>
        <p:txBody>
          <a:bodyPr>
            <a:noAutofit/>
          </a:bodyPr>
          <a:lstStyle/>
          <a:p>
            <a:pPr rtl="1">
              <a:lnSpc>
                <a:spcPct val="150000"/>
              </a:lnSpc>
              <a:spcBef>
                <a:spcPts val="0"/>
              </a:spcBef>
              <a:spcAft>
                <a:spcPts val="3600"/>
              </a:spcAft>
            </a:pPr>
            <a:r>
              <a:rPr lang="ar-KW" sz="2800" b="1"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ورشة عمل توعوية </a:t>
            </a:r>
            <a:endParaRPr lang="en-GB" sz="2800" b="1" dirty="0">
              <a:solidFill>
                <a:schemeClr val="tx2">
                  <a:lumMod val="50000"/>
                </a:schemeClr>
              </a:solidFill>
              <a:effectLst>
                <a:outerShdw blurRad="38100" dist="38100" dir="2700000" algn="tl">
                  <a:srgbClr val="000000">
                    <a:alpha val="43137"/>
                  </a:srgbClr>
                </a:outerShdw>
              </a:effectLst>
              <a:cs typeface="mohammad bold art 1" pitchFamily="2" charset="-78"/>
            </a:endParaRPr>
          </a:p>
        </p:txBody>
      </p:sp>
      <p:sp>
        <p:nvSpPr>
          <p:cNvPr id="9" name="Subtitle 2"/>
          <p:cNvSpPr>
            <a:spLocks noGrp="1"/>
          </p:cNvSpPr>
          <p:nvPr>
            <p:ph type="subTitle" idx="1"/>
          </p:nvPr>
        </p:nvSpPr>
        <p:spPr>
          <a:xfrm>
            <a:off x="2133600" y="6013714"/>
            <a:ext cx="2209800" cy="648072"/>
          </a:xfrm>
        </p:spPr>
        <p:txBody>
          <a:bodyPr>
            <a:normAutofit fontScale="92500"/>
          </a:bodyPr>
          <a:lstStyle/>
          <a:p>
            <a:pPr>
              <a:spcBef>
                <a:spcPts val="0"/>
              </a:spcBef>
            </a:pPr>
            <a:r>
              <a:rPr lang="ar-KW" sz="2600" b="1" dirty="0" smtClean="0">
                <a:solidFill>
                  <a:srgbClr val="224626"/>
                </a:solidFill>
                <a:cs typeface="mohammad bold art 1" pitchFamily="2" charset="-78"/>
              </a:rPr>
              <a:t>27 ديسمبر </a:t>
            </a:r>
            <a:r>
              <a:rPr lang="ar-KW" sz="2600" b="1" dirty="0" smtClean="0">
                <a:solidFill>
                  <a:srgbClr val="224626"/>
                </a:solidFill>
                <a:latin typeface="Times New Roman" panose="02020603050405020304" pitchFamily="18" charset="0"/>
                <a:cs typeface="Times New Roman" panose="02020603050405020304" pitchFamily="18" charset="0"/>
              </a:rPr>
              <a:t>2016</a:t>
            </a:r>
          </a:p>
        </p:txBody>
      </p:sp>
      <p:sp>
        <p:nvSpPr>
          <p:cNvPr id="10" name="Title 1"/>
          <p:cNvSpPr txBox="1">
            <a:spLocks/>
          </p:cNvSpPr>
          <p:nvPr/>
        </p:nvSpPr>
        <p:spPr>
          <a:xfrm>
            <a:off x="1560576" y="2786705"/>
            <a:ext cx="7280366" cy="8434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lnSpc>
                <a:spcPct val="150000"/>
              </a:lnSpc>
              <a:spcBef>
                <a:spcPts val="0"/>
              </a:spcBef>
              <a:spcAft>
                <a:spcPts val="3600"/>
              </a:spcAft>
            </a:pPr>
            <a:r>
              <a:rPr lang="ar-KW" sz="2800" b="1" dirty="0" smtClean="0">
                <a:solidFill>
                  <a:schemeClr val="tx2">
                    <a:lumMod val="50000"/>
                  </a:schemeClr>
                </a:solidFill>
                <a:cs typeface="mohammad bold art 1" pitchFamily="2" charset="-78"/>
              </a:rPr>
              <a:t>هيئة أسواق المال  - قطاع الأسواق</a:t>
            </a:r>
            <a:endParaRPr lang="en-GB" sz="2800" b="1" dirty="0">
              <a:solidFill>
                <a:schemeClr val="tx2">
                  <a:lumMod val="50000"/>
                </a:schemeClr>
              </a:solidFill>
              <a:cs typeface="mohammad bold art 1" pitchFamily="2" charset="-78"/>
            </a:endParaRPr>
          </a:p>
        </p:txBody>
      </p:sp>
      <p:sp>
        <p:nvSpPr>
          <p:cNvPr id="11" name="Title 1"/>
          <p:cNvSpPr txBox="1">
            <a:spLocks/>
          </p:cNvSpPr>
          <p:nvPr/>
        </p:nvSpPr>
        <p:spPr>
          <a:xfrm>
            <a:off x="1489819" y="725735"/>
            <a:ext cx="7543800" cy="22453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lnSpc>
                <a:spcPct val="150000"/>
              </a:lnSpc>
              <a:spcBef>
                <a:spcPts val="0"/>
              </a:spcBef>
              <a:spcAft>
                <a:spcPts val="3600"/>
              </a:spcAft>
            </a:pPr>
            <a:r>
              <a:rPr lang="ar-KW" sz="2800" b="1" dirty="0" smtClean="0">
                <a:solidFill>
                  <a:schemeClr val="tx2">
                    <a:lumMod val="50000"/>
                  </a:schemeClr>
                </a:solidFill>
                <a:cs typeface="mohammad bold art 1" pitchFamily="2" charset="-78"/>
              </a:rPr>
              <a:t>مقارنة بين مؤشرات حركة أسعار الأسهم المستخدمة  في بورصة الكويت للأوراق المالية                      واقتراح أفضل البدائل</a:t>
            </a:r>
            <a:endParaRPr lang="en-GB" sz="2800" b="1" dirty="0">
              <a:solidFill>
                <a:schemeClr val="tx2">
                  <a:lumMod val="50000"/>
                </a:schemeClr>
              </a:solidFill>
              <a:cs typeface="mohammad bold art 1" pitchFamily="2" charset="-78"/>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034" y="3630168"/>
            <a:ext cx="3434332" cy="1957527"/>
          </a:xfrm>
          <a:prstGeom prst="rect">
            <a:avLst/>
          </a:prstGeom>
        </p:spPr>
      </p:pic>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70034" y="5691138"/>
            <a:ext cx="3434332" cy="1090662"/>
          </a:xfrm>
          <a:prstGeom prst="rect">
            <a:avLst/>
          </a:prstGeom>
        </p:spPr>
      </p:pic>
    </p:spTree>
    <p:extLst>
      <p:ext uri="{BB962C8B-B14F-4D97-AF65-F5344CB8AC3E}">
        <p14:creationId xmlns:p14="http://schemas.microsoft.com/office/powerpoint/2010/main" val="153847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28"/>
          <p:cNvSpPr/>
          <p:nvPr/>
        </p:nvSpPr>
        <p:spPr>
          <a:xfrm>
            <a:off x="7713086" y="5976783"/>
            <a:ext cx="745114" cy="774854"/>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5" name="Rounded Rectangle 24"/>
          <p:cNvSpPr/>
          <p:nvPr/>
        </p:nvSpPr>
        <p:spPr>
          <a:xfrm>
            <a:off x="7559523" y="4639190"/>
            <a:ext cx="1071066" cy="1252593"/>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1" name="Rounded Rectangle 20"/>
          <p:cNvSpPr/>
          <p:nvPr/>
        </p:nvSpPr>
        <p:spPr>
          <a:xfrm>
            <a:off x="1573252" y="1679900"/>
            <a:ext cx="6275348" cy="1368632"/>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0" name="Rounded Rectangle 19"/>
          <p:cNvSpPr/>
          <p:nvPr/>
        </p:nvSpPr>
        <p:spPr>
          <a:xfrm>
            <a:off x="7547831" y="3279264"/>
            <a:ext cx="1071066" cy="1252593"/>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10</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المؤشر السعري البسيط</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1447800" y="990600"/>
            <a:ext cx="7543800" cy="477054"/>
          </a:xfrm>
          <a:prstGeom prst="rect">
            <a:avLst/>
          </a:prstGeom>
        </p:spPr>
        <p:txBody>
          <a:bodyPr wrap="square">
            <a:spAutoFit/>
          </a:bodyPr>
          <a:lstStyle/>
          <a:p>
            <a:pPr marL="342900" indent="-342900" algn="just" rtl="1">
              <a:buClr>
                <a:schemeClr val="tx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يحسب المؤشر السعري البسيط وفقاً للمعادلة التالية:</a:t>
            </a:r>
            <a:endParaRPr lang="en-US" sz="2500" dirty="0">
              <a:solidFill>
                <a:schemeClr val="tx2">
                  <a:lumMod val="50000"/>
                </a:schemeClr>
              </a:solidFill>
            </a:endParaRPr>
          </a:p>
        </p:txBody>
      </p:sp>
      <p:sp>
        <p:nvSpPr>
          <p:cNvPr id="17" name="Rectangle 16"/>
          <p:cNvSpPr/>
          <p:nvPr/>
        </p:nvSpPr>
        <p:spPr>
          <a:xfrm>
            <a:off x="-6096" y="3587217"/>
            <a:ext cx="7522464" cy="520335"/>
          </a:xfrm>
          <a:prstGeom prst="rect">
            <a:avLst/>
          </a:prstGeom>
        </p:spPr>
        <p:txBody>
          <a:bodyPr wrap="square">
            <a:spAutoFit/>
          </a:bodyPr>
          <a:lstStyle/>
          <a:p>
            <a:pPr algn="just" rtl="1">
              <a:lnSpc>
                <a:spcPct val="115000"/>
              </a:lnSpc>
              <a:spcBef>
                <a:spcPts val="1200"/>
              </a:spcBef>
              <a:spcAft>
                <a:spcPts val="1200"/>
              </a:spcAft>
            </a:pPr>
            <a:r>
              <a:rPr lang="ar-SA" sz="2500" dirty="0" smtClean="0">
                <a:solidFill>
                  <a:schemeClr val="tx2">
                    <a:lumMod val="50000"/>
                  </a:schemeClr>
                </a:solidFill>
                <a:latin typeface="Times New Roman" panose="02020603050405020304" pitchFamily="18" charset="0"/>
                <a:ea typeface="Times New Roman" panose="02020603050405020304" pitchFamily="18" charset="0"/>
              </a:rPr>
              <a:t>=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مجموع أسعار الشركات المكونة للمؤشر  في فترة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المقارنة</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3" name="Picture 2"/>
          <p:cNvPicPr>
            <a:picLocks noChangeAspect="1"/>
          </p:cNvPicPr>
          <p:nvPr/>
        </p:nvPicPr>
        <p:blipFill>
          <a:blip r:embed="rId4"/>
          <a:stretch>
            <a:fillRect/>
          </a:stretch>
        </p:blipFill>
        <p:spPr>
          <a:xfrm>
            <a:off x="1752600" y="1736197"/>
            <a:ext cx="5960486" cy="1221749"/>
          </a:xfrm>
          <a:prstGeom prst="rect">
            <a:avLst/>
          </a:prstGeom>
        </p:spPr>
      </p:pic>
      <p:pic>
        <p:nvPicPr>
          <p:cNvPr id="9" name="Picture 8"/>
          <p:cNvPicPr>
            <a:picLocks noChangeAspect="1"/>
          </p:cNvPicPr>
          <p:nvPr/>
        </p:nvPicPr>
        <p:blipFill>
          <a:blip r:embed="rId5"/>
          <a:stretch>
            <a:fillRect/>
          </a:stretch>
        </p:blipFill>
        <p:spPr>
          <a:xfrm>
            <a:off x="7537840" y="3209370"/>
            <a:ext cx="1170296" cy="1255776"/>
          </a:xfrm>
          <a:prstGeom prst="rect">
            <a:avLst/>
          </a:prstGeom>
        </p:spPr>
      </p:pic>
      <p:pic>
        <p:nvPicPr>
          <p:cNvPr id="11" name="Picture 10"/>
          <p:cNvPicPr>
            <a:picLocks noChangeAspect="1"/>
          </p:cNvPicPr>
          <p:nvPr/>
        </p:nvPicPr>
        <p:blipFill>
          <a:blip r:embed="rId6"/>
          <a:stretch>
            <a:fillRect/>
          </a:stretch>
        </p:blipFill>
        <p:spPr>
          <a:xfrm>
            <a:off x="7557637" y="4629393"/>
            <a:ext cx="1184567" cy="1183143"/>
          </a:xfrm>
          <a:prstGeom prst="rect">
            <a:avLst/>
          </a:prstGeom>
        </p:spPr>
      </p:pic>
      <p:sp>
        <p:nvSpPr>
          <p:cNvPr id="22" name="Rectangle 21"/>
          <p:cNvSpPr/>
          <p:nvPr/>
        </p:nvSpPr>
        <p:spPr>
          <a:xfrm>
            <a:off x="2423160" y="6058062"/>
            <a:ext cx="5084064" cy="534762"/>
          </a:xfrm>
          <a:prstGeom prst="rect">
            <a:avLst/>
          </a:prstGeom>
        </p:spPr>
        <p:txBody>
          <a:bodyPr wrap="square">
            <a:spAutoFit/>
          </a:bodyPr>
          <a:lstStyle/>
          <a:p>
            <a:pPr algn="just" rtl="1">
              <a:lnSpc>
                <a:spcPct val="115000"/>
              </a:lnSpc>
              <a:spcBef>
                <a:spcPts val="1200"/>
              </a:spcBef>
              <a:spcAft>
                <a:spcPts val="1200"/>
              </a:spcAft>
            </a:pPr>
            <a:r>
              <a:rPr lang="ar-KW" sz="2500" dirty="0" smtClean="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a:t>
            </a:r>
            <a:r>
              <a:rPr lang="ar-KW" sz="2500" dirty="0" smtClean="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عدد الشركات المتضمنة في المؤشر.</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sp>
        <p:nvSpPr>
          <p:cNvPr id="23" name="Rectangle 22"/>
          <p:cNvSpPr/>
          <p:nvPr/>
        </p:nvSpPr>
        <p:spPr>
          <a:xfrm>
            <a:off x="0" y="4940808"/>
            <a:ext cx="7522464" cy="520335"/>
          </a:xfrm>
          <a:prstGeom prst="rect">
            <a:avLst/>
          </a:prstGeom>
        </p:spPr>
        <p:txBody>
          <a:bodyPr wrap="square">
            <a:spAutoFit/>
          </a:bodyPr>
          <a:lstStyle/>
          <a:p>
            <a:pPr algn="just" rtl="1">
              <a:lnSpc>
                <a:spcPct val="115000"/>
              </a:lnSpc>
              <a:spcBef>
                <a:spcPts val="1200"/>
              </a:spcBef>
              <a:spcAft>
                <a:spcPts val="1200"/>
              </a:spcAft>
            </a:pPr>
            <a:r>
              <a:rPr lang="ar-SA" sz="2500" dirty="0" smtClean="0">
                <a:solidFill>
                  <a:schemeClr val="tx2">
                    <a:lumMod val="50000"/>
                  </a:schemeClr>
                </a:solidFill>
                <a:latin typeface="Times New Roman" panose="02020603050405020304" pitchFamily="18" charset="0"/>
                <a:ea typeface="Times New Roman" panose="02020603050405020304" pitchFamily="18" charset="0"/>
              </a:rPr>
              <a:t>=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مجموع أسعار الشركات المكونة للمؤشر  في فترة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الأساس.</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
        <p:nvSpPr>
          <p:cNvPr id="28" name="Rectangle 27"/>
          <p:cNvSpPr/>
          <p:nvPr/>
        </p:nvSpPr>
        <p:spPr>
          <a:xfrm>
            <a:off x="7809079" y="6027832"/>
            <a:ext cx="437944" cy="531877"/>
          </a:xfrm>
          <a:prstGeom prst="rect">
            <a:avLst/>
          </a:prstGeom>
        </p:spPr>
        <p:txBody>
          <a:bodyPr wrap="square">
            <a:spAutoFit/>
          </a:bodyPr>
          <a:lstStyle/>
          <a:p>
            <a:pPr algn="just" rtl="1">
              <a:lnSpc>
                <a:spcPct val="115000"/>
              </a:lnSpc>
              <a:spcBef>
                <a:spcPts val="1200"/>
              </a:spcBef>
              <a:spcAft>
                <a:spcPts val="1200"/>
              </a:spcAft>
            </a:pPr>
            <a:r>
              <a:rPr lang="en-US" sz="2700" i="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a:t>
            </a:r>
          </a:p>
        </p:txBody>
      </p:sp>
      <p:pic>
        <p:nvPicPr>
          <p:cNvPr id="19" name="Picture 18"/>
          <p:cNvPicPr>
            <a:picLocks noChangeAspect="1"/>
          </p:cNvPicPr>
          <p:nvPr/>
        </p:nvPicPr>
        <p:blipFill>
          <a:blip r:embed="rId7"/>
          <a:stretch>
            <a:fillRect/>
          </a:stretch>
        </p:blipFill>
        <p:spPr>
          <a:xfrm>
            <a:off x="76200" y="26894"/>
            <a:ext cx="2286000" cy="801315"/>
          </a:xfrm>
          <a:prstGeom prst="rect">
            <a:avLst/>
          </a:prstGeom>
        </p:spPr>
      </p:pic>
      <p:cxnSp>
        <p:nvCxnSpPr>
          <p:cNvPr id="24" name="Straight Connector 23"/>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6575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11</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المؤشر السعري البسيط</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228600" y="914400"/>
            <a:ext cx="8763000" cy="3248966"/>
          </a:xfrm>
          <a:prstGeom prst="rect">
            <a:avLst/>
          </a:prstGeom>
        </p:spPr>
        <p:txBody>
          <a:bodyPr wrap="square">
            <a:spAutoFit/>
          </a:bodyPr>
          <a:lstStyle/>
          <a:p>
            <a:pPr marL="342900" indent="-342900" algn="just" rtl="1">
              <a:buClr>
                <a:srgbClr val="224626"/>
              </a:buClr>
              <a:buFont typeface="Wingdings" panose="05000000000000000000" pitchFamily="2" charset="2"/>
              <a:buChar char="v"/>
            </a:pPr>
            <a:r>
              <a:rPr lang="ar-KW" sz="2500" dirty="0" smtClean="0">
                <a:solidFill>
                  <a:srgbClr val="224626"/>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أهمية المؤشر</a:t>
            </a:r>
          </a:p>
          <a:p>
            <a:pPr marL="708660" indent="-342900" algn="just" rtl="1">
              <a:lnSpc>
                <a:spcPct val="114000"/>
              </a:lnSpc>
              <a:spcBef>
                <a:spcPts val="1200"/>
              </a:spcBef>
              <a:buClr>
                <a:schemeClr val="accent3">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يبين </a:t>
            </a:r>
            <a:r>
              <a:rPr lang="ar-KW" sz="2500" dirty="0">
                <a:solidFill>
                  <a:schemeClr val="tx2">
                    <a:lumMod val="50000"/>
                  </a:schemeClr>
                </a:solidFill>
                <a:cs typeface="mohammad bold art 1" pitchFamily="2" charset="-78"/>
              </a:rPr>
              <a:t>التغيرات عبر الوقت لمحفظة استثمارية تتكون من أسهم متساوية في كل شركات المؤشر. </a:t>
            </a:r>
            <a:r>
              <a:rPr lang="ar-KW" sz="2500" dirty="0" smtClean="0">
                <a:solidFill>
                  <a:schemeClr val="tx2">
                    <a:lumMod val="50000"/>
                  </a:schemeClr>
                </a:solidFill>
                <a:cs typeface="mohammad bold art 1" pitchFamily="2" charset="-78"/>
              </a:rPr>
              <a:t>وبمعنى آخر، لو </a:t>
            </a:r>
            <a:r>
              <a:rPr lang="ar-KW" sz="2500" dirty="0">
                <a:solidFill>
                  <a:schemeClr val="tx2">
                    <a:lumMod val="50000"/>
                  </a:schemeClr>
                </a:solidFill>
                <a:cs typeface="mohammad bold art 1" pitchFamily="2" charset="-78"/>
              </a:rPr>
              <a:t>قام مستثمر بشراء كميات متساوية من الأسهم في كل شركات المؤشر، وارتفعت (انخفضت) قيمة المؤشر فإن ذلك سوف يعني ان قيمة محفظة المستثمر قد ارتفعت (انخفضت) بنفس نسبة التغير في قيمة </a:t>
            </a:r>
            <a:r>
              <a:rPr lang="ar-KW" sz="2500" dirty="0" smtClean="0">
                <a:solidFill>
                  <a:schemeClr val="tx2">
                    <a:lumMod val="50000"/>
                  </a:schemeClr>
                </a:solidFill>
                <a:cs typeface="mohammad bold art 1" pitchFamily="2" charset="-78"/>
              </a:rPr>
              <a:t>المؤشر. </a:t>
            </a:r>
            <a:endParaRPr lang="en-US" sz="2500" dirty="0">
              <a:solidFill>
                <a:schemeClr val="tx2">
                  <a:lumMod val="50000"/>
                </a:schemeClr>
              </a:solidFill>
              <a:cs typeface="mohammad bold art 1" pitchFamily="2" charset="-78"/>
            </a:endParaRPr>
          </a:p>
        </p:txBody>
      </p:sp>
      <p:sp>
        <p:nvSpPr>
          <p:cNvPr id="19" name="Rectangle 18"/>
          <p:cNvSpPr/>
          <p:nvPr/>
        </p:nvSpPr>
        <p:spPr>
          <a:xfrm>
            <a:off x="152400" y="4191000"/>
            <a:ext cx="8763000" cy="2525691"/>
          </a:xfrm>
          <a:prstGeom prst="rect">
            <a:avLst/>
          </a:prstGeom>
        </p:spPr>
        <p:txBody>
          <a:bodyPr wrap="square">
            <a:spAutoFit/>
          </a:bodyPr>
          <a:lstStyle/>
          <a:p>
            <a:pPr marL="342900" indent="-342900" algn="just" rtl="1">
              <a:buClr>
                <a:srgbClr val="6F3505"/>
              </a:buClr>
              <a:buFont typeface="Wingdings" panose="05000000000000000000" pitchFamily="2" charset="2"/>
              <a:buChar char="v"/>
            </a:pPr>
            <a:r>
              <a:rPr lang="ar-KW" sz="2500" dirty="0" smtClean="0">
                <a:solidFill>
                  <a:srgbClr val="6F3505"/>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سلبيات المؤشر</a:t>
            </a:r>
          </a:p>
          <a:p>
            <a:pPr marL="708660" indent="-342900" algn="just" rtl="1">
              <a:lnSpc>
                <a:spcPct val="114000"/>
              </a:lnSpc>
              <a:spcBef>
                <a:spcPts val="1200"/>
              </a:spcBef>
              <a:buClr>
                <a:schemeClr val="accent2">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يتأثر بأسعار </a:t>
            </a:r>
            <a:r>
              <a:rPr lang="ar-KW" sz="2500" dirty="0">
                <a:solidFill>
                  <a:schemeClr val="tx2">
                    <a:lumMod val="50000"/>
                  </a:schemeClr>
                </a:solidFill>
                <a:cs typeface="mohammad bold art 1" pitchFamily="2" charset="-78"/>
              </a:rPr>
              <a:t>الأسهم ذات </a:t>
            </a:r>
            <a:r>
              <a:rPr lang="ar-KW" sz="2500" dirty="0" smtClean="0">
                <a:solidFill>
                  <a:schemeClr val="tx2">
                    <a:lumMod val="50000"/>
                  </a:schemeClr>
                </a:solidFill>
                <a:cs typeface="mohammad bold art 1" pitchFamily="2" charset="-78"/>
              </a:rPr>
              <a:t>القيم العالية (أي </a:t>
            </a:r>
            <a:r>
              <a:rPr lang="ar-KW" sz="2500" dirty="0">
                <a:solidFill>
                  <a:schemeClr val="tx2">
                    <a:lumMod val="50000"/>
                  </a:schemeClr>
                </a:solidFill>
                <a:cs typeface="mohammad bold art 1" pitchFamily="2" charset="-78"/>
              </a:rPr>
              <a:t>أنه كلما كانت قيمة السهم مرتفعة كلما كان تأثيره أعظم على </a:t>
            </a:r>
            <a:r>
              <a:rPr lang="ar-KW" sz="2500" dirty="0" smtClean="0">
                <a:solidFill>
                  <a:schemeClr val="tx2">
                    <a:lumMod val="50000"/>
                  </a:schemeClr>
                </a:solidFill>
                <a:cs typeface="mohammad bold art 1" pitchFamily="2" charset="-78"/>
              </a:rPr>
              <a:t>المؤشر).</a:t>
            </a:r>
          </a:p>
          <a:p>
            <a:pPr marL="708660" indent="-342900" algn="just" rtl="1">
              <a:lnSpc>
                <a:spcPct val="114000"/>
              </a:lnSpc>
              <a:spcBef>
                <a:spcPts val="1200"/>
              </a:spcBef>
              <a:buClr>
                <a:schemeClr val="accent2">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لا </a:t>
            </a:r>
            <a:r>
              <a:rPr lang="ar-KW" sz="2500" dirty="0">
                <a:solidFill>
                  <a:schemeClr val="tx2">
                    <a:lumMod val="50000"/>
                  </a:schemeClr>
                </a:solidFill>
                <a:cs typeface="mohammad bold art 1" pitchFamily="2" charset="-78"/>
              </a:rPr>
              <a:t>يأخذ المؤشر في الاعتبار الأهمية النسبية للشركات المكونة له </a:t>
            </a:r>
            <a:r>
              <a:rPr lang="ar-KW" sz="2500" dirty="0" smtClean="0">
                <a:solidFill>
                  <a:schemeClr val="tx2">
                    <a:lumMod val="50000"/>
                  </a:schemeClr>
                </a:solidFill>
                <a:cs typeface="mohammad bold art 1" pitchFamily="2" charset="-78"/>
              </a:rPr>
              <a:t>(لا يأخذ في الاعتبار القيم السوقية للشركات المكونة له).</a:t>
            </a:r>
            <a:endParaRPr lang="en-US" sz="2500" dirty="0">
              <a:solidFill>
                <a:schemeClr val="tx2">
                  <a:lumMod val="50000"/>
                </a:schemeClr>
              </a:solidFill>
              <a:cs typeface="mohammad bold art 1" pitchFamily="2" charset="-78"/>
            </a:endParaRPr>
          </a:p>
        </p:txBody>
      </p:sp>
      <p:pic>
        <p:nvPicPr>
          <p:cNvPr id="9" name="Picture 8"/>
          <p:cNvPicPr>
            <a:picLocks noChangeAspect="1"/>
          </p:cNvPicPr>
          <p:nvPr/>
        </p:nvPicPr>
        <p:blipFill>
          <a:blip r:embed="rId4"/>
          <a:stretch>
            <a:fillRect/>
          </a:stretch>
        </p:blipFill>
        <p:spPr>
          <a:xfrm>
            <a:off x="76200" y="26894"/>
            <a:ext cx="2286000" cy="801315"/>
          </a:xfrm>
          <a:prstGeom prst="rect">
            <a:avLst/>
          </a:prstGeom>
        </p:spPr>
      </p:pic>
      <p:cxnSp>
        <p:nvCxnSpPr>
          <p:cNvPr id="11" name="Straight Connector 10"/>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673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1447800" y="3992363"/>
            <a:ext cx="6400800" cy="1347115"/>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12</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مؤشر الأسعار النسبية</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152400" y="981136"/>
            <a:ext cx="8829675" cy="2271776"/>
          </a:xfrm>
          <a:prstGeom prst="rect">
            <a:avLst/>
          </a:prstGeom>
        </p:spPr>
        <p:txBody>
          <a:bodyPr wrap="square">
            <a:spAutoFit/>
          </a:bodyPr>
          <a:lstStyle/>
          <a:p>
            <a:pPr marL="365760" indent="-365760" algn="just" rtl="1">
              <a:lnSpc>
                <a:spcPct val="114000"/>
              </a:lnSpc>
              <a:buClr>
                <a:schemeClr val="tx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أحد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أهم الانتقادات الموجهة إلى المؤشر السعري البسيط هو تأثره بالأسعار المرتفعة لأسهم الشركات المكونة له، ولتحيد هذا الأثر تم استحداث مؤشر الأسعار النسبية بحيث تكون الشركات المكونة له ذات أهمية نسبية واحدة وبغض النظر عن أسعار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أسهمها (القيم المطلقة لأسعار الأسهم).</a:t>
            </a:r>
            <a:endParaRPr lang="en-US" sz="2500" dirty="0">
              <a:solidFill>
                <a:schemeClr val="tx2">
                  <a:lumMod val="50000"/>
                </a:schemeClr>
              </a:solidFill>
            </a:endParaRPr>
          </a:p>
        </p:txBody>
      </p:sp>
      <p:sp>
        <p:nvSpPr>
          <p:cNvPr id="17" name="Rectangle 16"/>
          <p:cNvSpPr/>
          <p:nvPr/>
        </p:nvSpPr>
        <p:spPr>
          <a:xfrm>
            <a:off x="2161398" y="3209317"/>
            <a:ext cx="6373368" cy="534762"/>
          </a:xfrm>
          <a:prstGeom prst="rect">
            <a:avLst/>
          </a:prstGeom>
        </p:spPr>
        <p:txBody>
          <a:bodyPr wrap="square">
            <a:spAutoFit/>
          </a:bodyPr>
          <a:lstStyle/>
          <a:p>
            <a:pPr algn="just" rtl="1">
              <a:lnSpc>
                <a:spcPct val="115000"/>
              </a:lnSpc>
              <a:spcBef>
                <a:spcPts val="1200"/>
              </a:spcBef>
              <a:spcAft>
                <a:spcPts val="1200"/>
              </a:spcAft>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ويحسب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مؤشر الأسعار النسبية وفقاً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للمعادلة التالية: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18669" y="5666318"/>
            <a:ext cx="7522464" cy="534762"/>
          </a:xfrm>
          <a:prstGeom prst="rect">
            <a:avLst/>
          </a:prstGeom>
        </p:spPr>
        <p:txBody>
          <a:bodyPr wrap="square">
            <a:spAutoFit/>
          </a:bodyPr>
          <a:lstStyle/>
          <a:p>
            <a:pPr algn="just" rtl="1">
              <a:lnSpc>
                <a:spcPct val="115000"/>
              </a:lnSpc>
              <a:spcBef>
                <a:spcPts val="1200"/>
              </a:spcBef>
              <a:spcAft>
                <a:spcPts val="1200"/>
              </a:spcAft>
            </a:pPr>
            <a:r>
              <a:rPr lang="ar-SA" sz="2500" dirty="0" smtClean="0">
                <a:solidFill>
                  <a:schemeClr val="tx2">
                    <a:lumMod val="50000"/>
                  </a:schemeClr>
                </a:solidFill>
                <a:latin typeface="Times New Roman" panose="02020603050405020304" pitchFamily="18" charset="0"/>
                <a:ea typeface="Times New Roman" panose="02020603050405020304" pitchFamily="18" charset="0"/>
              </a:rPr>
              <a:t>= </a:t>
            </a:r>
            <a:r>
              <a:rPr lang="ar-SA" sz="2500" dirty="0" smtClean="0">
                <a:solidFill>
                  <a:schemeClr val="tx2">
                    <a:lumMod val="50000"/>
                  </a:schemeClr>
                </a:solidFill>
                <a:cs typeface="mohammad bold art 1" pitchFamily="2" charset="-78"/>
              </a:rPr>
              <a:t>ال</a:t>
            </a:r>
            <a:r>
              <a:rPr lang="ar-KW" sz="2500" dirty="0">
                <a:solidFill>
                  <a:schemeClr val="tx2">
                    <a:lumMod val="50000"/>
                  </a:schemeClr>
                </a:solidFill>
                <a:cs typeface="mohammad bold art 1" pitchFamily="2" charset="-78"/>
              </a:rPr>
              <a:t>سعر النسبي للشركة </a:t>
            </a:r>
            <a:r>
              <a:rPr lang="en-US" sz="2500" b="1" i="1" dirty="0">
                <a:solidFill>
                  <a:schemeClr val="tx2">
                    <a:lumMod val="50000"/>
                  </a:schemeClr>
                </a:solidFill>
                <a:latin typeface="Times New Roman" panose="02020603050405020304" pitchFamily="18" charset="0"/>
                <a:cs typeface="Times New Roman" panose="02020603050405020304" pitchFamily="18" charset="0"/>
              </a:rPr>
              <a:t>i </a:t>
            </a:r>
            <a:r>
              <a:rPr lang="ar-KW" sz="2500" b="1" i="1" dirty="0" smtClean="0">
                <a:solidFill>
                  <a:schemeClr val="tx2">
                    <a:lumMod val="50000"/>
                  </a:schemeClr>
                </a:solidFill>
                <a:cs typeface="mohammad bold art 1" pitchFamily="2" charset="-78"/>
              </a:rPr>
              <a:t>  </a:t>
            </a:r>
            <a:r>
              <a:rPr lang="ar-KW" sz="2500" dirty="0" smtClean="0">
                <a:solidFill>
                  <a:schemeClr val="tx2">
                    <a:lumMod val="50000"/>
                  </a:schemeClr>
                </a:solidFill>
                <a:cs typeface="mohammad bold art 1" pitchFamily="2" charset="-78"/>
              </a:rPr>
              <a:t>في </a:t>
            </a:r>
            <a:r>
              <a:rPr lang="ar-KW" sz="2500" dirty="0">
                <a:solidFill>
                  <a:schemeClr val="tx2">
                    <a:lumMod val="50000"/>
                  </a:schemeClr>
                </a:solidFill>
                <a:cs typeface="mohammad bold art 1" pitchFamily="2" charset="-78"/>
              </a:rPr>
              <a:t>فترة </a:t>
            </a:r>
            <a:r>
              <a:rPr lang="ar-KW" sz="2500" dirty="0" smtClean="0">
                <a:solidFill>
                  <a:schemeClr val="tx2">
                    <a:lumMod val="50000"/>
                  </a:schemeClr>
                </a:solidFill>
                <a:cs typeface="mohammad bold art 1" pitchFamily="2" charset="-78"/>
              </a:rPr>
              <a:t>المقارنة.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8" name="Picture 7"/>
          <p:cNvPicPr>
            <a:picLocks noChangeAspect="1"/>
          </p:cNvPicPr>
          <p:nvPr/>
        </p:nvPicPr>
        <p:blipFill>
          <a:blip r:embed="rId4"/>
          <a:stretch>
            <a:fillRect/>
          </a:stretch>
        </p:blipFill>
        <p:spPr>
          <a:xfrm>
            <a:off x="1669730" y="4030556"/>
            <a:ext cx="5950270" cy="1274060"/>
          </a:xfrm>
          <a:prstGeom prst="rect">
            <a:avLst/>
          </a:prstGeom>
        </p:spPr>
      </p:pic>
      <p:sp>
        <p:nvSpPr>
          <p:cNvPr id="18" name="Rounded Rectangle 17"/>
          <p:cNvSpPr/>
          <p:nvPr/>
        </p:nvSpPr>
        <p:spPr>
          <a:xfrm>
            <a:off x="7503795" y="5699713"/>
            <a:ext cx="1255190" cy="520335"/>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5"/>
          <a:stretch>
            <a:fillRect/>
          </a:stretch>
        </p:blipFill>
        <p:spPr>
          <a:xfrm>
            <a:off x="7552556" y="5682880"/>
            <a:ext cx="1160553" cy="537168"/>
          </a:xfrm>
          <a:prstGeom prst="rect">
            <a:avLst/>
          </a:prstGeom>
        </p:spPr>
      </p:pic>
      <p:pic>
        <p:nvPicPr>
          <p:cNvPr id="14" name="Picture 13"/>
          <p:cNvPicPr>
            <a:picLocks noChangeAspect="1"/>
          </p:cNvPicPr>
          <p:nvPr/>
        </p:nvPicPr>
        <p:blipFill>
          <a:blip r:embed="rId6"/>
          <a:stretch>
            <a:fillRect/>
          </a:stretch>
        </p:blipFill>
        <p:spPr>
          <a:xfrm>
            <a:off x="76200" y="26894"/>
            <a:ext cx="2286000" cy="801315"/>
          </a:xfrm>
          <a:prstGeom prst="rect">
            <a:avLst/>
          </a:prstGeom>
        </p:spPr>
      </p:pic>
      <p:cxnSp>
        <p:nvCxnSpPr>
          <p:cNvPr id="19" name="Straight Connector 1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7309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13</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مؤشر الأسعار النسبية</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228600" y="1143000"/>
            <a:ext cx="8763000" cy="3248966"/>
          </a:xfrm>
          <a:prstGeom prst="rect">
            <a:avLst/>
          </a:prstGeom>
        </p:spPr>
        <p:txBody>
          <a:bodyPr wrap="square">
            <a:spAutoFit/>
          </a:bodyPr>
          <a:lstStyle/>
          <a:p>
            <a:pPr marL="342900" indent="-342900" algn="just" rtl="1">
              <a:buClr>
                <a:srgbClr val="224626"/>
              </a:buClr>
              <a:buFont typeface="Wingdings" panose="05000000000000000000" pitchFamily="2" charset="2"/>
              <a:buChar char="v"/>
            </a:pPr>
            <a:r>
              <a:rPr lang="ar-KW" sz="2500" dirty="0" smtClean="0">
                <a:solidFill>
                  <a:srgbClr val="224626"/>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أهمية المؤشر</a:t>
            </a:r>
          </a:p>
          <a:p>
            <a:pPr marL="708660" indent="-342900" algn="just" rtl="1">
              <a:lnSpc>
                <a:spcPct val="114000"/>
              </a:lnSpc>
              <a:spcBef>
                <a:spcPts val="1200"/>
              </a:spcBef>
              <a:buClr>
                <a:schemeClr val="accent3">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يبين التغيرات </a:t>
            </a:r>
            <a:r>
              <a:rPr lang="ar-KW" sz="2500" dirty="0">
                <a:solidFill>
                  <a:schemeClr val="tx2">
                    <a:lumMod val="50000"/>
                  </a:schemeClr>
                </a:solidFill>
                <a:cs typeface="mohammad bold art 1" pitchFamily="2" charset="-78"/>
              </a:rPr>
              <a:t>عبر الوقت لمحفظة استثمارية تتكون من قيم متساوية خصصت للاستثمار في </a:t>
            </a:r>
            <a:r>
              <a:rPr lang="ar-KW" sz="2500" dirty="0" smtClean="0">
                <a:solidFill>
                  <a:schemeClr val="tx2">
                    <a:lumMod val="50000"/>
                  </a:schemeClr>
                </a:solidFill>
                <a:cs typeface="mohammad bold art 1" pitchFamily="2" charset="-78"/>
              </a:rPr>
              <a:t>كل شركات </a:t>
            </a:r>
            <a:r>
              <a:rPr lang="ar-KW" sz="2500" dirty="0">
                <a:solidFill>
                  <a:schemeClr val="tx2">
                    <a:lumMod val="50000"/>
                  </a:schemeClr>
                </a:solidFill>
                <a:cs typeface="mohammad bold art 1" pitchFamily="2" charset="-78"/>
              </a:rPr>
              <a:t>المؤشر. </a:t>
            </a:r>
            <a:r>
              <a:rPr lang="ar-KW" sz="2500" dirty="0" smtClean="0">
                <a:solidFill>
                  <a:schemeClr val="tx2">
                    <a:lumMod val="50000"/>
                  </a:schemeClr>
                </a:solidFill>
                <a:cs typeface="mohammad bold art 1" pitchFamily="2" charset="-78"/>
              </a:rPr>
              <a:t>فلو </a:t>
            </a:r>
            <a:r>
              <a:rPr lang="ar-KW" sz="2500" dirty="0">
                <a:solidFill>
                  <a:schemeClr val="tx2">
                    <a:lumMod val="50000"/>
                  </a:schemeClr>
                </a:solidFill>
                <a:cs typeface="mohammad bold art 1" pitchFamily="2" charset="-78"/>
              </a:rPr>
              <a:t>قام مستثمر بتخصيص مبالغ متساوية واستثمرها في كافة شركات المؤشر، وارتفعت (انخفضت) قيمة المؤشر فإن ذلك سوف يعني ان قيمة محفظة المستثمر قد ارتفعت (انخفضت) بنفس نسبة التغير في قيمة </a:t>
            </a:r>
            <a:r>
              <a:rPr lang="ar-KW" sz="2500" dirty="0" smtClean="0">
                <a:solidFill>
                  <a:schemeClr val="tx2">
                    <a:lumMod val="50000"/>
                  </a:schemeClr>
                </a:solidFill>
                <a:cs typeface="mohammad bold art 1" pitchFamily="2" charset="-78"/>
              </a:rPr>
              <a:t>المؤشر.</a:t>
            </a:r>
            <a:endParaRPr lang="en-US" sz="2500" dirty="0">
              <a:solidFill>
                <a:schemeClr val="tx2">
                  <a:lumMod val="50000"/>
                </a:schemeClr>
              </a:solidFill>
              <a:cs typeface="mohammad bold art 1" pitchFamily="2" charset="-78"/>
            </a:endParaRPr>
          </a:p>
        </p:txBody>
      </p:sp>
      <p:sp>
        <p:nvSpPr>
          <p:cNvPr id="19" name="Rectangle 18"/>
          <p:cNvSpPr/>
          <p:nvPr/>
        </p:nvSpPr>
        <p:spPr>
          <a:xfrm>
            <a:off x="192024" y="4547317"/>
            <a:ext cx="8763000" cy="1933222"/>
          </a:xfrm>
          <a:prstGeom prst="rect">
            <a:avLst/>
          </a:prstGeom>
        </p:spPr>
        <p:txBody>
          <a:bodyPr wrap="square">
            <a:spAutoFit/>
          </a:bodyPr>
          <a:lstStyle/>
          <a:p>
            <a:pPr marL="342900" indent="-342900" algn="just" rtl="1">
              <a:buClr>
                <a:srgbClr val="6F3505"/>
              </a:buClr>
              <a:buFont typeface="Wingdings" panose="05000000000000000000" pitchFamily="2" charset="2"/>
              <a:buChar char="v"/>
            </a:pPr>
            <a:r>
              <a:rPr lang="ar-KW" sz="2500" dirty="0" smtClean="0">
                <a:solidFill>
                  <a:srgbClr val="6F3505"/>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سلبيات المؤشر</a:t>
            </a:r>
          </a:p>
          <a:p>
            <a:pPr marL="708660" indent="-342900" algn="just" rtl="1">
              <a:lnSpc>
                <a:spcPct val="114000"/>
              </a:lnSpc>
              <a:spcBef>
                <a:spcPts val="1200"/>
              </a:spcBef>
              <a:buClr>
                <a:schemeClr val="accent2">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لا </a:t>
            </a:r>
            <a:r>
              <a:rPr lang="ar-KW" sz="2500" dirty="0">
                <a:solidFill>
                  <a:schemeClr val="tx2">
                    <a:lumMod val="50000"/>
                  </a:schemeClr>
                </a:solidFill>
                <a:cs typeface="mohammad bold art 1" pitchFamily="2" charset="-78"/>
              </a:rPr>
              <a:t>يأخذ المؤشر في الاعتبار الأهمية النسبية للشركات المكونة له </a:t>
            </a:r>
            <a:r>
              <a:rPr lang="ar-KW" sz="2500" dirty="0" smtClean="0">
                <a:solidFill>
                  <a:schemeClr val="tx2">
                    <a:lumMod val="50000"/>
                  </a:schemeClr>
                </a:solidFill>
                <a:cs typeface="mohammad bold art 1" pitchFamily="2" charset="-78"/>
              </a:rPr>
              <a:t>(القيم السوقية للشركات)، أي أن الأهمية النسبية للشركات متساوي.</a:t>
            </a:r>
            <a:endParaRPr lang="en-US" sz="2500" dirty="0">
              <a:solidFill>
                <a:schemeClr val="tx2">
                  <a:lumMod val="50000"/>
                </a:schemeClr>
              </a:solidFill>
              <a:cs typeface="mohammad bold art 1" pitchFamily="2" charset="-78"/>
            </a:endParaRPr>
          </a:p>
        </p:txBody>
      </p:sp>
      <p:pic>
        <p:nvPicPr>
          <p:cNvPr id="9" name="Picture 8"/>
          <p:cNvPicPr>
            <a:picLocks noChangeAspect="1"/>
          </p:cNvPicPr>
          <p:nvPr/>
        </p:nvPicPr>
        <p:blipFill>
          <a:blip r:embed="rId4"/>
          <a:stretch>
            <a:fillRect/>
          </a:stretch>
        </p:blipFill>
        <p:spPr>
          <a:xfrm>
            <a:off x="76200" y="26894"/>
            <a:ext cx="2286000" cy="801315"/>
          </a:xfrm>
          <a:prstGeom prst="rect">
            <a:avLst/>
          </a:prstGeom>
        </p:spPr>
      </p:pic>
      <p:cxnSp>
        <p:nvCxnSpPr>
          <p:cNvPr id="11" name="Straight Connector 10"/>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2749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7501128" y="6081783"/>
            <a:ext cx="683792" cy="630786"/>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7501128" y="5270865"/>
            <a:ext cx="683792" cy="703365"/>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585216" y="3877425"/>
            <a:ext cx="7726496" cy="1249311"/>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14</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المؤشر الوزني</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152400" y="981136"/>
            <a:ext cx="8829675" cy="1833194"/>
          </a:xfrm>
          <a:prstGeom prst="rect">
            <a:avLst/>
          </a:prstGeom>
        </p:spPr>
        <p:txBody>
          <a:bodyPr wrap="square">
            <a:spAutoFit/>
          </a:bodyPr>
          <a:lstStyle/>
          <a:p>
            <a:pPr marL="365760" indent="-365760" algn="just" rtl="1">
              <a:lnSpc>
                <a:spcPct val="114000"/>
              </a:lnSpc>
              <a:buClr>
                <a:schemeClr val="tx2">
                  <a:lumMod val="50000"/>
                </a:schemeClr>
              </a:buClr>
              <a:buFont typeface="Wingdings" panose="05000000000000000000" pitchFamily="2" charset="2"/>
              <a:buChar char="v"/>
            </a:pPr>
            <a:r>
              <a:rPr lang="ar-KW" sz="2500" dirty="0" smtClean="0">
                <a:solidFill>
                  <a:schemeClr val="tx2">
                    <a:lumMod val="50000"/>
                  </a:schemeClr>
                </a:solidFill>
                <a:cs typeface="mohammad bold art 1" pitchFamily="2" charset="-78"/>
              </a:rPr>
              <a:t>يعتبر المؤشر </a:t>
            </a:r>
            <a:r>
              <a:rPr lang="ar-KW" sz="2500" dirty="0">
                <a:solidFill>
                  <a:schemeClr val="tx2">
                    <a:lumMod val="50000"/>
                  </a:schemeClr>
                </a:solidFill>
                <a:cs typeface="mohammad bold art 1" pitchFamily="2" charset="-78"/>
              </a:rPr>
              <a:t>الوزني </a:t>
            </a:r>
            <a:r>
              <a:rPr lang="ar-KW" sz="2500" dirty="0" smtClean="0">
                <a:solidFill>
                  <a:schemeClr val="tx2">
                    <a:lumMod val="50000"/>
                  </a:schemeClr>
                </a:solidFill>
                <a:cs typeface="mohammad bold art 1" pitchFamily="2" charset="-78"/>
              </a:rPr>
              <a:t>أكثر دقةً من المؤشرات السعرية ومعبراً بصورة أفضل عن أداء السوق ما بين الانتعاش والركود. حيث </a:t>
            </a:r>
            <a:r>
              <a:rPr lang="ar-KW" sz="2500" dirty="0">
                <a:solidFill>
                  <a:schemeClr val="tx2">
                    <a:lumMod val="50000"/>
                  </a:schemeClr>
                </a:solidFill>
                <a:cs typeface="mohammad bold art 1" pitchFamily="2" charset="-78"/>
              </a:rPr>
              <a:t>أنه لا يتأثر بالقيم المطلقة لأسعار أسهم الشركات المكونة له وبنفس الوقت يأخذ في الاعتبار الأهمية النسبية للشركات المتضمنة </a:t>
            </a:r>
            <a:r>
              <a:rPr lang="ar-KW" sz="2500" dirty="0" smtClean="0">
                <a:solidFill>
                  <a:schemeClr val="tx2">
                    <a:lumMod val="50000"/>
                  </a:schemeClr>
                </a:solidFill>
                <a:cs typeface="mohammad bold art 1" pitchFamily="2" charset="-78"/>
              </a:rPr>
              <a:t>فيه.</a:t>
            </a:r>
            <a:endParaRPr lang="en-US" sz="2500" dirty="0">
              <a:solidFill>
                <a:schemeClr val="tx2">
                  <a:lumMod val="50000"/>
                </a:schemeClr>
              </a:solidFill>
            </a:endParaRPr>
          </a:p>
        </p:txBody>
      </p:sp>
      <p:sp>
        <p:nvSpPr>
          <p:cNvPr id="17" name="Rectangle 16"/>
          <p:cNvSpPr/>
          <p:nvPr/>
        </p:nvSpPr>
        <p:spPr>
          <a:xfrm>
            <a:off x="2161398" y="2971800"/>
            <a:ext cx="6373368" cy="520335"/>
          </a:xfrm>
          <a:prstGeom prst="rect">
            <a:avLst/>
          </a:prstGeom>
        </p:spPr>
        <p:txBody>
          <a:bodyPr wrap="square">
            <a:spAutoFit/>
          </a:bodyPr>
          <a:lstStyle/>
          <a:p>
            <a:pPr algn="just" rtl="1">
              <a:lnSpc>
                <a:spcPct val="115000"/>
              </a:lnSpc>
              <a:spcBef>
                <a:spcPts val="1200"/>
              </a:spcBef>
              <a:spcAft>
                <a:spcPts val="1200"/>
              </a:spcAft>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ويحسب المؤشر الوزني وفقاً للمعادلة التالية: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30480" y="5353161"/>
            <a:ext cx="7522464" cy="520335"/>
          </a:xfrm>
          <a:prstGeom prst="rect">
            <a:avLst/>
          </a:prstGeom>
        </p:spPr>
        <p:txBody>
          <a:bodyPr wrap="square">
            <a:spAutoFit/>
          </a:bodyPr>
          <a:lstStyle/>
          <a:p>
            <a:pPr algn="just" rtl="1">
              <a:lnSpc>
                <a:spcPct val="115000"/>
              </a:lnSpc>
              <a:spcBef>
                <a:spcPts val="1200"/>
              </a:spcBef>
              <a:spcAft>
                <a:spcPts val="1200"/>
              </a:spcAft>
            </a:pPr>
            <a:r>
              <a:rPr lang="ar-SA" sz="2500" dirty="0" smtClean="0">
                <a:solidFill>
                  <a:schemeClr val="tx2">
                    <a:lumMod val="50000"/>
                  </a:schemeClr>
                </a:solidFill>
                <a:latin typeface="Times New Roman" panose="02020603050405020304" pitchFamily="18" charset="0"/>
                <a:ea typeface="Times New Roman" panose="02020603050405020304" pitchFamily="18" charset="0"/>
              </a:rPr>
              <a:t>= </a:t>
            </a:r>
            <a:r>
              <a:rPr lang="ar-KW" sz="2500" dirty="0" smtClean="0">
                <a:solidFill>
                  <a:schemeClr val="tx2">
                    <a:lumMod val="50000"/>
                  </a:schemeClr>
                </a:solidFill>
                <a:cs typeface="mohammad bold art 1" pitchFamily="2" charset="-78"/>
              </a:rPr>
              <a:t>عدد الأسهم القائمة للشركة </a:t>
            </a:r>
            <a:r>
              <a:rPr lang="en-US" sz="2500" b="1" i="1" dirty="0" smtClean="0">
                <a:solidFill>
                  <a:schemeClr val="tx2">
                    <a:lumMod val="50000"/>
                  </a:schemeClr>
                </a:solidFill>
                <a:latin typeface="Times New Roman" panose="02020603050405020304" pitchFamily="18" charset="0"/>
                <a:cs typeface="Times New Roman" panose="02020603050405020304" pitchFamily="18" charset="0"/>
              </a:rPr>
              <a:t>i </a:t>
            </a:r>
            <a:r>
              <a:rPr lang="ar-KW" sz="2500" b="1" i="1" dirty="0" smtClean="0">
                <a:solidFill>
                  <a:schemeClr val="tx2">
                    <a:lumMod val="50000"/>
                  </a:schemeClr>
                </a:solidFill>
                <a:cs typeface="mohammad bold art 1" pitchFamily="2" charset="-78"/>
              </a:rPr>
              <a:t>  </a:t>
            </a:r>
            <a:r>
              <a:rPr lang="ar-KW" sz="2500" dirty="0" smtClean="0">
                <a:solidFill>
                  <a:schemeClr val="tx2">
                    <a:lumMod val="50000"/>
                  </a:schemeClr>
                </a:solidFill>
                <a:cs typeface="mohammad bold art 1" pitchFamily="2" charset="-78"/>
              </a:rPr>
              <a:t>في </a:t>
            </a:r>
            <a:r>
              <a:rPr lang="ar-KW" sz="2500" dirty="0">
                <a:solidFill>
                  <a:schemeClr val="tx2">
                    <a:lumMod val="50000"/>
                  </a:schemeClr>
                </a:solidFill>
                <a:cs typeface="mohammad bold art 1" pitchFamily="2" charset="-78"/>
              </a:rPr>
              <a:t>فترة </a:t>
            </a:r>
            <a:r>
              <a:rPr lang="ar-KW" sz="2500" dirty="0" smtClean="0">
                <a:solidFill>
                  <a:schemeClr val="tx2">
                    <a:lumMod val="50000"/>
                  </a:schemeClr>
                </a:solidFill>
                <a:cs typeface="mohammad bold art 1" pitchFamily="2" charset="-78"/>
              </a:rPr>
              <a:t>المقارنة.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3" name="Picture 2"/>
          <p:cNvPicPr>
            <a:picLocks noChangeAspect="1"/>
          </p:cNvPicPr>
          <p:nvPr/>
        </p:nvPicPr>
        <p:blipFill>
          <a:blip r:embed="rId4"/>
          <a:stretch>
            <a:fillRect/>
          </a:stretch>
        </p:blipFill>
        <p:spPr>
          <a:xfrm>
            <a:off x="879418" y="3887276"/>
            <a:ext cx="7245547" cy="1183701"/>
          </a:xfrm>
          <a:prstGeom prst="rect">
            <a:avLst/>
          </a:prstGeom>
        </p:spPr>
      </p:pic>
      <p:sp>
        <p:nvSpPr>
          <p:cNvPr id="19" name="Rectangle 18"/>
          <p:cNvSpPr/>
          <p:nvPr/>
        </p:nvSpPr>
        <p:spPr>
          <a:xfrm>
            <a:off x="-54864" y="6127353"/>
            <a:ext cx="7522464" cy="534762"/>
          </a:xfrm>
          <a:prstGeom prst="rect">
            <a:avLst/>
          </a:prstGeom>
        </p:spPr>
        <p:txBody>
          <a:bodyPr wrap="square">
            <a:spAutoFit/>
          </a:bodyPr>
          <a:lstStyle/>
          <a:p>
            <a:pPr algn="just" rtl="1">
              <a:lnSpc>
                <a:spcPct val="115000"/>
              </a:lnSpc>
              <a:spcBef>
                <a:spcPts val="1200"/>
              </a:spcBef>
              <a:spcAft>
                <a:spcPts val="1200"/>
              </a:spcAft>
            </a:pPr>
            <a:r>
              <a:rPr lang="ar-SA" sz="2500" dirty="0" smtClean="0">
                <a:solidFill>
                  <a:schemeClr val="tx2">
                    <a:lumMod val="50000"/>
                  </a:schemeClr>
                </a:solidFill>
                <a:latin typeface="Times New Roman" panose="02020603050405020304" pitchFamily="18" charset="0"/>
                <a:ea typeface="Times New Roman" panose="02020603050405020304" pitchFamily="18" charset="0"/>
              </a:rPr>
              <a:t>= </a:t>
            </a:r>
            <a:r>
              <a:rPr lang="ar-KW" sz="2500" dirty="0" smtClean="0">
                <a:solidFill>
                  <a:schemeClr val="tx2">
                    <a:lumMod val="50000"/>
                  </a:schemeClr>
                </a:solidFill>
                <a:cs typeface="mohammad bold art 1" pitchFamily="2" charset="-78"/>
              </a:rPr>
              <a:t>عدد الأسهم القائمة للشركة </a:t>
            </a:r>
            <a:r>
              <a:rPr lang="en-US" sz="2500" b="1" i="1" dirty="0" smtClean="0">
                <a:solidFill>
                  <a:schemeClr val="tx2">
                    <a:lumMod val="50000"/>
                  </a:schemeClr>
                </a:solidFill>
                <a:latin typeface="Times New Roman" panose="02020603050405020304" pitchFamily="18" charset="0"/>
                <a:cs typeface="Times New Roman" panose="02020603050405020304" pitchFamily="18" charset="0"/>
              </a:rPr>
              <a:t>i </a:t>
            </a:r>
            <a:r>
              <a:rPr lang="ar-KW" sz="2500" b="1" i="1" dirty="0" smtClean="0">
                <a:solidFill>
                  <a:schemeClr val="tx2">
                    <a:lumMod val="50000"/>
                  </a:schemeClr>
                </a:solidFill>
                <a:cs typeface="mohammad bold art 1" pitchFamily="2" charset="-78"/>
              </a:rPr>
              <a:t>  </a:t>
            </a:r>
            <a:r>
              <a:rPr lang="ar-KW" sz="2500" dirty="0" smtClean="0">
                <a:solidFill>
                  <a:schemeClr val="tx2">
                    <a:lumMod val="50000"/>
                  </a:schemeClr>
                </a:solidFill>
                <a:cs typeface="mohammad bold art 1" pitchFamily="2" charset="-78"/>
              </a:rPr>
              <a:t>في </a:t>
            </a:r>
            <a:r>
              <a:rPr lang="ar-KW" sz="2500" dirty="0">
                <a:solidFill>
                  <a:schemeClr val="tx2">
                    <a:lumMod val="50000"/>
                  </a:schemeClr>
                </a:solidFill>
                <a:cs typeface="mohammad bold art 1" pitchFamily="2" charset="-78"/>
              </a:rPr>
              <a:t>فترة </a:t>
            </a:r>
            <a:r>
              <a:rPr lang="ar-KW" sz="2500" dirty="0" smtClean="0">
                <a:solidFill>
                  <a:schemeClr val="tx2">
                    <a:lumMod val="50000"/>
                  </a:schemeClr>
                </a:solidFill>
                <a:cs typeface="mohammad bold art 1" pitchFamily="2" charset="-78"/>
              </a:rPr>
              <a:t>الأساس.</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a:blip r:embed="rId5"/>
          <a:stretch>
            <a:fillRect/>
          </a:stretch>
        </p:blipFill>
        <p:spPr>
          <a:xfrm>
            <a:off x="7565136" y="5345056"/>
            <a:ext cx="563696" cy="565016"/>
          </a:xfrm>
          <a:prstGeom prst="rect">
            <a:avLst/>
          </a:prstGeom>
        </p:spPr>
      </p:pic>
      <p:pic>
        <p:nvPicPr>
          <p:cNvPr id="9" name="Picture 8"/>
          <p:cNvPicPr>
            <a:picLocks noChangeAspect="1"/>
          </p:cNvPicPr>
          <p:nvPr/>
        </p:nvPicPr>
        <p:blipFill>
          <a:blip r:embed="rId6"/>
          <a:stretch>
            <a:fillRect/>
          </a:stretch>
        </p:blipFill>
        <p:spPr>
          <a:xfrm>
            <a:off x="7565136" y="6130573"/>
            <a:ext cx="566928" cy="523211"/>
          </a:xfrm>
          <a:prstGeom prst="rect">
            <a:avLst/>
          </a:prstGeom>
        </p:spPr>
      </p:pic>
      <p:pic>
        <p:nvPicPr>
          <p:cNvPr id="18" name="Picture 17"/>
          <p:cNvPicPr>
            <a:picLocks noChangeAspect="1"/>
          </p:cNvPicPr>
          <p:nvPr/>
        </p:nvPicPr>
        <p:blipFill>
          <a:blip r:embed="rId7"/>
          <a:stretch>
            <a:fillRect/>
          </a:stretch>
        </p:blipFill>
        <p:spPr>
          <a:xfrm>
            <a:off x="76200" y="26894"/>
            <a:ext cx="2286000" cy="801315"/>
          </a:xfrm>
          <a:prstGeom prst="rect">
            <a:avLst/>
          </a:prstGeom>
        </p:spPr>
      </p:pic>
      <p:cxnSp>
        <p:nvCxnSpPr>
          <p:cNvPr id="20" name="Straight Connector 19"/>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544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15</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المؤشر الوزني</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228600" y="1024840"/>
            <a:ext cx="8763000" cy="3701013"/>
          </a:xfrm>
          <a:prstGeom prst="rect">
            <a:avLst/>
          </a:prstGeom>
        </p:spPr>
        <p:txBody>
          <a:bodyPr wrap="square">
            <a:spAutoFit/>
          </a:bodyPr>
          <a:lstStyle/>
          <a:p>
            <a:pPr marL="342900" indent="-342900" algn="just" rtl="1">
              <a:buClr>
                <a:srgbClr val="224626"/>
              </a:buClr>
              <a:buFont typeface="Wingdings" panose="05000000000000000000" pitchFamily="2" charset="2"/>
              <a:buChar char="v"/>
            </a:pPr>
            <a:r>
              <a:rPr lang="ar-KW" sz="2500" dirty="0" smtClean="0">
                <a:solidFill>
                  <a:srgbClr val="224626"/>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أهمية المؤشر</a:t>
            </a:r>
          </a:p>
          <a:p>
            <a:pPr marL="708660" indent="-342900" algn="just" rtl="1">
              <a:lnSpc>
                <a:spcPct val="114000"/>
              </a:lnSpc>
              <a:spcBef>
                <a:spcPts val="1200"/>
              </a:spcBef>
              <a:buClr>
                <a:schemeClr val="accent3">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يبين التغيرات </a:t>
            </a:r>
            <a:r>
              <a:rPr lang="ar-KW" sz="2500" dirty="0">
                <a:solidFill>
                  <a:schemeClr val="tx2">
                    <a:lumMod val="50000"/>
                  </a:schemeClr>
                </a:solidFill>
                <a:cs typeface="mohammad bold art 1" pitchFamily="2" charset="-78"/>
              </a:rPr>
              <a:t>عبر الوقت لمحفظة استثمارية وزعت الأصول النقدية فيها على كافة شركات المؤشر بناءً على </a:t>
            </a:r>
            <a:r>
              <a:rPr lang="ar-KW" sz="2500" u="sng" dirty="0" smtClean="0">
                <a:solidFill>
                  <a:schemeClr val="tx2">
                    <a:lumMod val="50000"/>
                  </a:schemeClr>
                </a:solidFill>
                <a:cs typeface="mohammad bold art 1" pitchFamily="2" charset="-78"/>
              </a:rPr>
              <a:t>الأهمية النسبية لكل شركة</a:t>
            </a:r>
            <a:r>
              <a:rPr lang="ar-KW" sz="2500" dirty="0" smtClean="0">
                <a:solidFill>
                  <a:schemeClr val="tx2">
                    <a:lumMod val="50000"/>
                  </a:schemeClr>
                </a:solidFill>
                <a:cs typeface="mohammad bold art 1" pitchFamily="2" charset="-78"/>
              </a:rPr>
              <a:t>. فلو قام </a:t>
            </a:r>
            <a:r>
              <a:rPr lang="ar-KW" sz="2500" dirty="0">
                <a:solidFill>
                  <a:schemeClr val="tx2">
                    <a:lumMod val="50000"/>
                  </a:schemeClr>
                </a:solidFill>
                <a:cs typeface="mohammad bold art 1" pitchFamily="2" charset="-78"/>
              </a:rPr>
              <a:t>مستثمر بتخصيص مبلغ مالي معين للاستثمار في شركات المؤشر وقام بتوزيع هذا المبلغ المالي على الشركات وفقاً لأوزانها النسبية، فإذا ارتفعت (انخفضت) قيمة المؤشر فإن ذلك سوف يعني ان قيمة محفظة المستثمر قد ارتفعت (انخفضت) بنفس نسبة التغير في </a:t>
            </a:r>
            <a:r>
              <a:rPr lang="ar-KW" sz="2500" dirty="0" smtClean="0">
                <a:solidFill>
                  <a:schemeClr val="tx2">
                    <a:lumMod val="50000"/>
                  </a:schemeClr>
                </a:solidFill>
                <a:cs typeface="mohammad bold art 1" pitchFamily="2" charset="-78"/>
              </a:rPr>
              <a:t>المؤشر.</a:t>
            </a:r>
            <a:endParaRPr lang="en-US" sz="2500" dirty="0">
              <a:solidFill>
                <a:schemeClr val="tx2">
                  <a:lumMod val="50000"/>
                </a:schemeClr>
              </a:solidFill>
              <a:cs typeface="mohammad bold art 1" pitchFamily="2" charset="-78"/>
            </a:endParaRPr>
          </a:p>
        </p:txBody>
      </p:sp>
      <p:sp>
        <p:nvSpPr>
          <p:cNvPr id="19" name="Rectangle 18"/>
          <p:cNvSpPr/>
          <p:nvPr/>
        </p:nvSpPr>
        <p:spPr>
          <a:xfrm>
            <a:off x="152400" y="4876800"/>
            <a:ext cx="8763000" cy="1494640"/>
          </a:xfrm>
          <a:prstGeom prst="rect">
            <a:avLst/>
          </a:prstGeom>
        </p:spPr>
        <p:txBody>
          <a:bodyPr wrap="square">
            <a:spAutoFit/>
          </a:bodyPr>
          <a:lstStyle/>
          <a:p>
            <a:pPr marL="342900" indent="-342900" algn="just" rtl="1">
              <a:buClr>
                <a:srgbClr val="6F3505"/>
              </a:buClr>
              <a:buFont typeface="Wingdings" panose="05000000000000000000" pitchFamily="2" charset="2"/>
              <a:buChar char="v"/>
            </a:pPr>
            <a:r>
              <a:rPr lang="ar-KW" sz="2500" dirty="0" smtClean="0">
                <a:solidFill>
                  <a:srgbClr val="6F3505"/>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سلبيات المؤشر</a:t>
            </a:r>
          </a:p>
          <a:p>
            <a:pPr marL="708660" indent="-342900" algn="just" rtl="1">
              <a:lnSpc>
                <a:spcPct val="114000"/>
              </a:lnSpc>
              <a:spcBef>
                <a:spcPts val="1200"/>
              </a:spcBef>
              <a:buClr>
                <a:schemeClr val="accent2">
                  <a:lumMod val="50000"/>
                </a:schemeClr>
              </a:buClr>
              <a:buFont typeface="Wingdings" panose="05000000000000000000" pitchFamily="2" charset="2"/>
              <a:buChar char="Ø"/>
            </a:pPr>
            <a:r>
              <a:rPr lang="ar-KW" sz="2500" dirty="0" smtClean="0">
                <a:solidFill>
                  <a:schemeClr val="tx2">
                    <a:lumMod val="50000"/>
                  </a:schemeClr>
                </a:solidFill>
                <a:cs typeface="mohammad bold art 1" pitchFamily="2" charset="-78"/>
              </a:rPr>
              <a:t>يتحيز نحو الشركات ذات القيم السوقية العالية حتى وإن كانت كميات التداول على أسهم هذه الشركات محدوداً.</a:t>
            </a:r>
            <a:endParaRPr lang="en-US" sz="2500" dirty="0">
              <a:solidFill>
                <a:schemeClr val="tx2">
                  <a:lumMod val="50000"/>
                </a:schemeClr>
              </a:solidFill>
              <a:cs typeface="mohammad bold art 1" pitchFamily="2" charset="-78"/>
            </a:endParaRPr>
          </a:p>
        </p:txBody>
      </p:sp>
      <p:pic>
        <p:nvPicPr>
          <p:cNvPr id="9" name="Picture 8"/>
          <p:cNvPicPr>
            <a:picLocks noChangeAspect="1"/>
          </p:cNvPicPr>
          <p:nvPr/>
        </p:nvPicPr>
        <p:blipFill>
          <a:blip r:embed="rId4"/>
          <a:stretch>
            <a:fillRect/>
          </a:stretch>
        </p:blipFill>
        <p:spPr>
          <a:xfrm>
            <a:off x="76200" y="26894"/>
            <a:ext cx="2286000" cy="801315"/>
          </a:xfrm>
          <a:prstGeom prst="rect">
            <a:avLst/>
          </a:prstGeom>
        </p:spPr>
      </p:pic>
      <p:cxnSp>
        <p:nvCxnSpPr>
          <p:cNvPr id="11" name="Straight Connector 10"/>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493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221736" y="216686"/>
            <a:ext cx="2590800" cy="5264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16</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أمثلة توضيحية  </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pic>
        <p:nvPicPr>
          <p:cNvPr id="3" name="Picture 2"/>
          <p:cNvPicPr>
            <a:picLocks noChangeAspect="1"/>
          </p:cNvPicPr>
          <p:nvPr/>
        </p:nvPicPr>
        <p:blipFill>
          <a:blip r:embed="rId4"/>
          <a:stretch>
            <a:fillRect/>
          </a:stretch>
        </p:blipFill>
        <p:spPr>
          <a:xfrm>
            <a:off x="600197" y="914400"/>
            <a:ext cx="7689892" cy="4876800"/>
          </a:xfrm>
          <a:prstGeom prst="rect">
            <a:avLst/>
          </a:prstGeom>
          <a:ln>
            <a:noFill/>
          </a:ln>
          <a:effectLst>
            <a:outerShdw blurRad="190500" algn="tl" rotWithShape="0">
              <a:srgbClr val="000000">
                <a:alpha val="70000"/>
              </a:srgbClr>
            </a:outerShdw>
          </a:effectLst>
        </p:spPr>
      </p:pic>
      <p:sp>
        <p:nvSpPr>
          <p:cNvPr id="15" name="Rectangle 14"/>
          <p:cNvSpPr/>
          <p:nvPr/>
        </p:nvSpPr>
        <p:spPr>
          <a:xfrm>
            <a:off x="600197" y="5858470"/>
            <a:ext cx="7689892" cy="923330"/>
          </a:xfrm>
          <a:prstGeom prst="rect">
            <a:avLst/>
          </a:prstGeom>
          <a:solidFill>
            <a:schemeClr val="tx2">
              <a:lumMod val="50000"/>
            </a:schemeClr>
          </a:solidFill>
        </p:spPr>
        <p:txBody>
          <a:bodyPr wrap="square">
            <a:spAutoFit/>
          </a:bodyPr>
          <a:lstStyle/>
          <a:p>
            <a:pPr algn="just" rtl="1">
              <a:buClr>
                <a:srgbClr val="6F3505"/>
              </a:buClr>
            </a:pPr>
            <a:r>
              <a:rPr lang="ar-KW" sz="2700" b="1" dirty="0" smtClean="0">
                <a:solidFill>
                  <a:schemeClr val="bg1"/>
                </a:solidFill>
                <a:cs typeface="mohammad bold art 1" pitchFamily="2" charset="-78"/>
              </a:rPr>
              <a:t>عدد الأسهم           10 </a:t>
            </a:r>
            <a:r>
              <a:rPr lang="ar-KW" sz="2700" b="1" dirty="0" smtClean="0">
                <a:solidFill>
                  <a:schemeClr val="bg1"/>
                </a:solidFill>
                <a:latin typeface="Times New Roman" panose="02020603050405020304" pitchFamily="18" charset="0"/>
                <a:cs typeface="Times New Roman" panose="02020603050405020304" pitchFamily="18" charset="0"/>
              </a:rPr>
              <a:t>       8          12        20          15  </a:t>
            </a:r>
          </a:p>
          <a:p>
            <a:pPr algn="just" rtl="1">
              <a:buClr>
                <a:srgbClr val="6F3505"/>
              </a:buClr>
            </a:pPr>
            <a:r>
              <a:rPr lang="ar-KW" sz="2700" b="1" dirty="0" smtClean="0">
                <a:solidFill>
                  <a:schemeClr val="bg1"/>
                </a:solidFill>
                <a:latin typeface="Times New Roman" panose="02020603050405020304" pitchFamily="18" charset="0"/>
                <a:cs typeface="mohammad bold art 1" pitchFamily="2" charset="-78"/>
              </a:rPr>
              <a:t>  القائمة    (حدة قياس متساوية، مثلاً، مليون أو مليار سهم)</a:t>
            </a:r>
            <a:endParaRPr lang="en-US" sz="2700" b="1" dirty="0">
              <a:solidFill>
                <a:schemeClr val="bg1"/>
              </a:solidFill>
              <a:latin typeface="Times New Roman" panose="02020603050405020304" pitchFamily="18" charset="0"/>
              <a:cs typeface="mohammad bold art 1" pitchFamily="2" charset="-78"/>
            </a:endParaRPr>
          </a:p>
        </p:txBody>
      </p:sp>
      <p:pic>
        <p:nvPicPr>
          <p:cNvPr id="13" name="Picture 12"/>
          <p:cNvPicPr>
            <a:picLocks noChangeAspect="1"/>
          </p:cNvPicPr>
          <p:nvPr/>
        </p:nvPicPr>
        <p:blipFill>
          <a:blip r:embed="rId5"/>
          <a:stretch>
            <a:fillRect/>
          </a:stretch>
        </p:blipFill>
        <p:spPr>
          <a:xfrm>
            <a:off x="76200" y="26894"/>
            <a:ext cx="2286000" cy="801315"/>
          </a:xfrm>
          <a:prstGeom prst="rect">
            <a:avLst/>
          </a:prstGeom>
        </p:spPr>
      </p:pic>
      <p:cxnSp>
        <p:nvCxnSpPr>
          <p:cNvPr id="14" name="Straight Connector 13"/>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2909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221736" y="204216"/>
            <a:ext cx="2590800" cy="5264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17</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a:t>
            </a:r>
            <a:r>
              <a:rPr lang="ar-KW" sz="2600" dirty="0" smtClean="0">
                <a:solidFill>
                  <a:schemeClr val="tx2">
                    <a:lumMod val="50000"/>
                  </a:schemeClr>
                </a:solidFill>
                <a:effectLst>
                  <a:outerShdw blurRad="38100" dist="38100" dir="2700000" algn="tl">
                    <a:srgbClr val="000000">
                      <a:alpha val="43137"/>
                    </a:srgbClr>
                  </a:outerShdw>
                </a:effectLst>
                <a:cs typeface="mohammad bold art 1" pitchFamily="2" charset="-78"/>
              </a:rPr>
              <a:t> أمثلة توضيحية  </a:t>
            </a:r>
            <a:endParaRPr lang="en-US" sz="2600" dirty="0">
              <a:solidFill>
                <a:schemeClr val="tx2">
                  <a:lumMod val="50000"/>
                </a:schemeClr>
              </a:solidFill>
              <a:effectLst>
                <a:outerShdw blurRad="38100" dist="38100" dir="2700000" algn="tl">
                  <a:srgbClr val="000000">
                    <a:alpha val="43137"/>
                  </a:srgbClr>
                </a:outerShdw>
              </a:effectLst>
              <a:cs typeface="mohammad bold art 1" pitchFamily="2" charset="-78"/>
            </a:endParaRPr>
          </a:p>
        </p:txBody>
      </p:sp>
      <p:pic>
        <p:nvPicPr>
          <p:cNvPr id="3" name="Picture 2"/>
          <p:cNvPicPr>
            <a:picLocks noChangeAspect="1"/>
          </p:cNvPicPr>
          <p:nvPr/>
        </p:nvPicPr>
        <p:blipFill>
          <a:blip r:embed="rId4"/>
          <a:stretch>
            <a:fillRect/>
          </a:stretch>
        </p:blipFill>
        <p:spPr>
          <a:xfrm>
            <a:off x="533400" y="1333113"/>
            <a:ext cx="8066802" cy="504605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stretch>
            <a:fillRect/>
          </a:stretch>
        </p:blipFill>
        <p:spPr>
          <a:xfrm>
            <a:off x="76200" y="26894"/>
            <a:ext cx="2286000" cy="801315"/>
          </a:xfrm>
          <a:prstGeom prst="rect">
            <a:avLst/>
          </a:prstGeom>
        </p:spPr>
      </p:pic>
      <p:cxnSp>
        <p:nvCxnSpPr>
          <p:cNvPr id="13" name="Straight Connector 12"/>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35374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221736" y="204216"/>
            <a:ext cx="2590800" cy="5264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18</a:t>
            </a:fld>
            <a:endParaRPr lang="en-US" b="1" dirty="0">
              <a:latin typeface="Times New Roman" pitchFamily="18" charset="0"/>
              <a:cs typeface="Times New Roman" pitchFamily="18" charset="0"/>
            </a:endParaRPr>
          </a:p>
        </p:txBody>
      </p:sp>
      <p:sp>
        <p:nvSpPr>
          <p:cNvPr id="12" name="Title 1"/>
          <p:cNvSpPr txBox="1">
            <a:spLocks/>
          </p:cNvSpPr>
          <p:nvPr/>
        </p:nvSpPr>
        <p:spPr>
          <a:xfrm>
            <a:off x="2254134" y="57435"/>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a:t>
            </a:r>
            <a:r>
              <a:rPr lang="ar-KW" sz="2600" dirty="0" smtClean="0">
                <a:solidFill>
                  <a:schemeClr val="tx2">
                    <a:lumMod val="50000"/>
                  </a:schemeClr>
                </a:solidFill>
                <a:effectLst>
                  <a:outerShdw blurRad="38100" dist="38100" dir="2700000" algn="tl">
                    <a:srgbClr val="000000">
                      <a:alpha val="43137"/>
                    </a:srgbClr>
                  </a:outerShdw>
                </a:effectLst>
                <a:cs typeface="mohammad bold art 1" pitchFamily="2" charset="-78"/>
              </a:rPr>
              <a:t>أمثلة توضيحية  </a:t>
            </a:r>
            <a:endParaRPr lang="en-US" sz="2600" dirty="0">
              <a:solidFill>
                <a:schemeClr val="tx2">
                  <a:lumMod val="50000"/>
                </a:schemeClr>
              </a:solidFill>
              <a:effectLst>
                <a:outerShdw blurRad="38100" dist="38100" dir="2700000" algn="tl">
                  <a:srgbClr val="000000">
                    <a:alpha val="43137"/>
                  </a:srgbClr>
                </a:outerShdw>
              </a:effectLst>
              <a:cs typeface="mohammad bold art 1" pitchFamily="2" charset="-78"/>
            </a:endParaRPr>
          </a:p>
        </p:txBody>
      </p:sp>
      <p:pic>
        <p:nvPicPr>
          <p:cNvPr id="9" name="Picture 8"/>
          <p:cNvPicPr>
            <a:picLocks noChangeAspect="1"/>
          </p:cNvPicPr>
          <p:nvPr/>
        </p:nvPicPr>
        <p:blipFill>
          <a:blip r:embed="rId4"/>
          <a:stretch>
            <a:fillRect/>
          </a:stretch>
        </p:blipFill>
        <p:spPr>
          <a:xfrm>
            <a:off x="320041" y="1055864"/>
            <a:ext cx="8305799" cy="5546104"/>
          </a:xfrm>
          <a:prstGeom prst="rect">
            <a:avLst/>
          </a:prstGeom>
          <a:ln>
            <a:noFill/>
          </a:ln>
          <a:effectLst>
            <a:outerShdw blurRad="190500" algn="tl" rotWithShape="0">
              <a:srgbClr val="000000">
                <a:alpha val="70000"/>
              </a:srgbClr>
            </a:outerShdw>
          </a:effectLst>
        </p:spPr>
      </p:pic>
      <p:sp>
        <p:nvSpPr>
          <p:cNvPr id="13" name="Rectangle 12"/>
          <p:cNvSpPr/>
          <p:nvPr/>
        </p:nvSpPr>
        <p:spPr>
          <a:xfrm>
            <a:off x="320041" y="1055864"/>
            <a:ext cx="8305799" cy="5546104"/>
          </a:xfrm>
          <a:prstGeom prst="rect">
            <a:avLst/>
          </a:prstGeom>
          <a:noFill/>
          <a:ln>
            <a:noFill/>
          </a:ln>
          <a:effectLst>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5"/>
          <a:stretch>
            <a:fillRect/>
          </a:stretch>
        </p:blipFill>
        <p:spPr>
          <a:xfrm>
            <a:off x="76200" y="26894"/>
            <a:ext cx="2286000" cy="801315"/>
          </a:xfrm>
          <a:prstGeom prst="rect">
            <a:avLst/>
          </a:prstGeom>
        </p:spPr>
      </p:pic>
      <p:cxnSp>
        <p:nvCxnSpPr>
          <p:cNvPr id="15" name="Straight Connector 14"/>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6365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19</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مقارنة بين المؤشر السعري والوزني </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pic>
        <p:nvPicPr>
          <p:cNvPr id="5" name="Picture 4"/>
          <p:cNvPicPr>
            <a:picLocks noChangeAspect="1"/>
          </p:cNvPicPr>
          <p:nvPr/>
        </p:nvPicPr>
        <p:blipFill>
          <a:blip r:embed="rId4"/>
          <a:stretch>
            <a:fillRect/>
          </a:stretch>
        </p:blipFill>
        <p:spPr>
          <a:xfrm>
            <a:off x="277368" y="1234510"/>
            <a:ext cx="8590949" cy="51816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451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2</a:t>
            </a:fld>
            <a:endParaRPr lang="en-US" b="1" dirty="0">
              <a:latin typeface="Times New Roman" pitchFamily="18" charset="0"/>
              <a:cs typeface="Times New Roman" pitchFamily="18" charset="0"/>
            </a:endParaRPr>
          </a:p>
        </p:txBody>
      </p:sp>
      <p:sp>
        <p:nvSpPr>
          <p:cNvPr id="11" name="Content Placeholder 2"/>
          <p:cNvSpPr txBox="1">
            <a:spLocks/>
          </p:cNvSpPr>
          <p:nvPr/>
        </p:nvSpPr>
        <p:spPr>
          <a:xfrm>
            <a:off x="198040" y="2362200"/>
            <a:ext cx="8637899" cy="429303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fontAlgn="base">
              <a:lnSpc>
                <a:spcPct val="110000"/>
              </a:lnSpc>
              <a:spcBef>
                <a:spcPct val="0"/>
              </a:spcBef>
              <a:spcAft>
                <a:spcPts val="1200"/>
              </a:spcAft>
              <a:buNone/>
            </a:pPr>
            <a:r>
              <a:rPr lang="ar-KW" sz="2500" u="sng" dirty="0" smtClean="0">
                <a:solidFill>
                  <a:schemeClr val="accent2">
                    <a:lumMod val="50000"/>
                  </a:schemeClr>
                </a:solidFill>
                <a:effectLst>
                  <a:outerShdw blurRad="38100" dist="38100" dir="2700000" algn="tl">
                    <a:srgbClr val="000000">
                      <a:alpha val="43137"/>
                    </a:srgbClr>
                  </a:outerShdw>
                </a:effectLst>
                <a:latin typeface="Calibri" pitchFamily="34" charset="0"/>
                <a:cs typeface="mohammad bold art 1" pitchFamily="2" charset="-78"/>
              </a:rPr>
              <a:t>محاور الورشة</a:t>
            </a:r>
          </a:p>
          <a:p>
            <a:pPr marL="0" indent="0" algn="just" rtl="1" fontAlgn="base">
              <a:lnSpc>
                <a:spcPct val="11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أولا ً:   	نظرة عامة عن مؤشرات أسعار الأسهم، وأهمية وجود مؤشرات 	دقيقة في أسواق الأوراق المالية. </a:t>
            </a:r>
          </a:p>
          <a:p>
            <a:pPr marL="0" indent="0" algn="just" rtl="1" fontAlgn="base">
              <a:lnSpc>
                <a:spcPct val="11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ثانيا ً: 	منهجية حساب المؤشرات، ومقارنة أداء المؤشر السعري مع 	المؤشر الوزني في سوق الكويت للأوراق المالية.</a:t>
            </a:r>
          </a:p>
          <a:p>
            <a:pPr marL="0" indent="0" algn="just" rtl="1" fontAlgn="base">
              <a:lnSpc>
                <a:spcPct val="11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ثالثا ً:	المؤشرات المستخدمة في دول مجلس التعاون.</a:t>
            </a:r>
          </a:p>
          <a:p>
            <a:pPr marL="0" indent="0" algn="just" rtl="1" fontAlgn="base">
              <a:lnSpc>
                <a:spcPct val="11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رابعا ً:	</a:t>
            </a:r>
            <a:r>
              <a:rPr lang="ar-KW" sz="2500" dirty="0" smtClean="0">
                <a:solidFill>
                  <a:schemeClr val="tx2">
                    <a:lumMod val="50000"/>
                  </a:schemeClr>
                </a:solidFill>
                <a:effectLst>
                  <a:outerShdw blurRad="38100" dist="38100" dir="2700000" algn="tl">
                    <a:srgbClr val="000000">
                      <a:alpha val="43137"/>
                    </a:srgbClr>
                  </a:outerShdw>
                </a:effectLst>
                <a:latin typeface="Calibri" pitchFamily="34" charset="0"/>
                <a:cs typeface="mohammad bold art 1" pitchFamily="2" charset="-78"/>
              </a:rPr>
              <a:t>تصورات قيد البحث والدراسة</a:t>
            </a:r>
            <a:r>
              <a:rPr lang="ar-KW" sz="2500" dirty="0">
                <a:solidFill>
                  <a:schemeClr val="tx2">
                    <a:lumMod val="50000"/>
                  </a:schemeClr>
                </a:solidFill>
                <a:latin typeface="Calibri" pitchFamily="34" charset="0"/>
                <a:cs typeface="mohammad bold art 1" pitchFamily="2" charset="-78"/>
              </a:rPr>
              <a:t> </a:t>
            </a:r>
            <a:r>
              <a:rPr lang="ar-KW" sz="2500" dirty="0" smtClean="0">
                <a:solidFill>
                  <a:schemeClr val="tx2">
                    <a:lumMod val="50000"/>
                  </a:schemeClr>
                </a:solidFill>
                <a:effectLst>
                  <a:outerShdw blurRad="38100" dist="38100" dir="2700000" algn="tl">
                    <a:srgbClr val="000000">
                      <a:alpha val="43137"/>
                    </a:srgbClr>
                  </a:outerShdw>
                </a:effectLst>
                <a:latin typeface="Calibri" pitchFamily="34" charset="0"/>
                <a:cs typeface="mohammad bold art 1" pitchFamily="2" charset="-78"/>
              </a:rPr>
              <a:t>– قضايا نقاشية</a:t>
            </a:r>
            <a:r>
              <a:rPr lang="ar-KW" sz="2500" dirty="0" smtClean="0">
                <a:solidFill>
                  <a:schemeClr val="tx2">
                    <a:lumMod val="50000"/>
                  </a:schemeClr>
                </a:solidFill>
                <a:latin typeface="Calibri" pitchFamily="34" charset="0"/>
                <a:cs typeface="mohammad bold art 1" pitchFamily="2" charset="-78"/>
              </a:rPr>
              <a:t>.  </a:t>
            </a: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الهدف من ورشة العمل التوعوية ومحاورها</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246185" y="990600"/>
            <a:ext cx="8821615" cy="1361911"/>
          </a:xfrm>
          <a:prstGeom prst="rect">
            <a:avLst/>
          </a:prstGeom>
        </p:spPr>
        <p:txBody>
          <a:bodyPr wrap="square">
            <a:spAutoFit/>
          </a:bodyPr>
          <a:lstStyle/>
          <a:p>
            <a:pPr marL="365760" indent="-365760" algn="just" rtl="1">
              <a:lnSpc>
                <a:spcPct val="110000"/>
              </a:lnSpc>
              <a:buClr>
                <a:schemeClr val="tx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تهدف</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هذه الورشة إلى </a:t>
            </a:r>
            <a:r>
              <a:rPr lang="ar-KW" sz="2500" dirty="0" smtClean="0">
                <a:solidFill>
                  <a:schemeClr val="tx2">
                    <a:lumMod val="50000"/>
                  </a:schemeClr>
                </a:solidFill>
                <a:cs typeface="mohammad bold art 1" pitchFamily="2" charset="-78"/>
              </a:rPr>
              <a:t>مقارنة المؤشرات </a:t>
            </a:r>
            <a:r>
              <a:rPr lang="ar-KW" sz="2500" dirty="0">
                <a:solidFill>
                  <a:schemeClr val="tx2">
                    <a:lumMod val="50000"/>
                  </a:schemeClr>
                </a:solidFill>
                <a:cs typeface="mohammad bold art 1" pitchFamily="2" charset="-78"/>
              </a:rPr>
              <a:t>المستخدمة حالياً في </a:t>
            </a:r>
            <a:r>
              <a:rPr lang="ar-KW" sz="2500" dirty="0" smtClean="0">
                <a:solidFill>
                  <a:schemeClr val="tx2">
                    <a:lumMod val="50000"/>
                  </a:schemeClr>
                </a:solidFill>
                <a:cs typeface="mohammad bold art 1" pitchFamily="2" charset="-78"/>
              </a:rPr>
              <a:t>بورصة الكويت، وتحديداً بين المؤشرين السعري والوزني. </a:t>
            </a:r>
            <a:r>
              <a:rPr lang="ar-KW" sz="2500" dirty="0" smtClean="0">
                <a:solidFill>
                  <a:schemeClr val="tx2">
                    <a:lumMod val="50000"/>
                  </a:schemeClr>
                </a:solidFill>
                <a:effectLst>
                  <a:outerShdw blurRad="38100" dist="38100" dir="2700000" algn="tl">
                    <a:srgbClr val="000000">
                      <a:alpha val="43137"/>
                    </a:srgbClr>
                  </a:outerShdw>
                </a:effectLst>
                <a:cs typeface="mohammad bold art 1" pitchFamily="2" charset="-78"/>
              </a:rPr>
              <a:t>وسوف تناقش هذه الورشة أيضاً أهمية استحداث مؤشرات جديدة</a:t>
            </a:r>
            <a:r>
              <a:rPr lang="ar-KW" sz="2500" dirty="0" smtClean="0">
                <a:solidFill>
                  <a:schemeClr val="tx2">
                    <a:lumMod val="50000"/>
                  </a:schemeClr>
                </a:solidFill>
                <a:cs typeface="mohammad bold art 1" pitchFamily="2" charset="-78"/>
              </a:rPr>
              <a:t>.</a:t>
            </a:r>
            <a:endParaRPr lang="en-US" sz="2500" dirty="0">
              <a:solidFill>
                <a:schemeClr val="tx2">
                  <a:lumMod val="50000"/>
                </a:schemeClr>
              </a:solidFill>
              <a:cs typeface="mohammad bold art 1" pitchFamily="2" charset="-78"/>
            </a:endParaRPr>
          </a:p>
        </p:txBody>
      </p:sp>
      <p:pic>
        <p:nvPicPr>
          <p:cNvPr id="9" name="Picture 8"/>
          <p:cNvPicPr>
            <a:picLocks noChangeAspect="1"/>
          </p:cNvPicPr>
          <p:nvPr/>
        </p:nvPicPr>
        <p:blipFill>
          <a:blip r:embed="rId4"/>
          <a:stretch>
            <a:fillRect/>
          </a:stretch>
        </p:blipFill>
        <p:spPr>
          <a:xfrm>
            <a:off x="76200" y="26894"/>
            <a:ext cx="2286000" cy="801315"/>
          </a:xfrm>
          <a:prstGeom prst="rect">
            <a:avLst/>
          </a:prstGeom>
        </p:spPr>
      </p:pic>
      <p:cxnSp>
        <p:nvCxnSpPr>
          <p:cNvPr id="13" name="Straight Connector 12"/>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2891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20</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مقارنة بين المؤشر السعري والوزني</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pic>
        <p:nvPicPr>
          <p:cNvPr id="8" name="Picture 7"/>
          <p:cNvPicPr>
            <a:picLocks noChangeAspect="1"/>
          </p:cNvPicPr>
          <p:nvPr/>
        </p:nvPicPr>
        <p:blipFill>
          <a:blip r:embed="rId4"/>
          <a:stretch>
            <a:fillRect/>
          </a:stretch>
        </p:blipFill>
        <p:spPr>
          <a:xfrm>
            <a:off x="682085" y="1090338"/>
            <a:ext cx="7850307" cy="547873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stretch>
            <a:fillRect/>
          </a:stretch>
        </p:blipFill>
        <p:spPr>
          <a:xfrm>
            <a:off x="76200" y="26894"/>
            <a:ext cx="2286000" cy="801315"/>
          </a:xfrm>
          <a:prstGeom prst="rect">
            <a:avLst/>
          </a:prstGeom>
        </p:spPr>
      </p:pic>
      <p:cxnSp>
        <p:nvCxnSpPr>
          <p:cNvPr id="11" name="Straight Connector 10"/>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965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21</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صيانة المؤشرات</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304800" y="914400"/>
            <a:ext cx="8610600" cy="5867953"/>
          </a:xfrm>
          <a:prstGeom prst="rect">
            <a:avLst/>
          </a:prstGeom>
        </p:spPr>
        <p:txBody>
          <a:bodyPr wrap="square">
            <a:spAutoFit/>
          </a:bodyPr>
          <a:lstStyle/>
          <a:p>
            <a:pPr marL="342900" indent="-342900" algn="just" rtl="1" fontAlgn="base">
              <a:lnSpc>
                <a:spcPct val="115000"/>
              </a:lnSpc>
              <a:spcBef>
                <a:spcPts val="600"/>
              </a:spcBef>
              <a:spcAft>
                <a:spcPts val="600"/>
              </a:spcAft>
              <a:buFont typeface="Wingdings" panose="05000000000000000000" pitchFamily="2" charset="2"/>
              <a:buChar char="v"/>
            </a:pP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عادة ً ما تقوم الشركات باتخاذ إجراءات إدارية أو قرارات مالية (</a:t>
            </a:r>
            <a:r>
              <a:rPr lang="en-US"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Corporate Actions</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والتي يتطلب معها عمليات تصحيح في المؤشرات أو أسعار الشركات، ومنها على سبيل المثال:</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انسحاب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شركات من المؤشر أو إدراج شركات جديدة في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المؤشر.</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توزيعات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أسهم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منحة.</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تجزئة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أو ضم أسهم الشركات المكونة للمؤشر (</a:t>
            </a:r>
            <a:r>
              <a:rPr lang="en-US"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Stock Split or Reverse Split</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إصدارات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أسهم جديدة للشركات المكونة للمؤشر</a:t>
            </a:r>
            <a:r>
              <a:rPr lang="ar-KW" sz="2500" dirty="0">
                <a:solidFill>
                  <a:schemeClr val="tx2">
                    <a:lumMod val="50000"/>
                  </a:schemeClr>
                </a:solidFill>
                <a:latin typeface="Algerian" panose="04020705040A02060702" pitchFamily="82" charset="0"/>
                <a:ea typeface="Times New Roman" panose="02020603050405020304" pitchFamily="18" charset="0"/>
                <a:cs typeface="Calibri" panose="020F0502020204030204" pitchFamily="34" charset="0"/>
              </a:rPr>
              <a:t>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بما في ذلك حقوق الأولوية (الأفضلية</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زيادة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أو تخفيض رأس المال الشركات المكونة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للمؤشر.</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استبعاد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الشركات الموقوفة عن التداول.</a:t>
            </a:r>
            <a:endParaRPr lang="en-US" sz="2500" dirty="0">
              <a:solidFill>
                <a:schemeClr val="tx2">
                  <a:lumMod val="50000"/>
                </a:schemeClr>
              </a:solidFill>
              <a:effectLst/>
              <a:latin typeface="Algerian" panose="04020705040A02060702" pitchFamily="82" charset="0"/>
              <a:ea typeface="Times New Roman" panose="02020603050405020304" pitchFamily="18" charset="0"/>
              <a:cs typeface="mohammad bold art 1" pitchFamily="2" charset="-78"/>
            </a:endParaRPr>
          </a:p>
        </p:txBody>
      </p:sp>
      <p:pic>
        <p:nvPicPr>
          <p:cNvPr id="8" name="Picture 7"/>
          <p:cNvPicPr>
            <a:picLocks noChangeAspect="1"/>
          </p:cNvPicPr>
          <p:nvPr/>
        </p:nvPicPr>
        <p:blipFill>
          <a:blip r:embed="rId4"/>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0982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22</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ثالثا ً: المؤشرات المستخدمة في دول مجلس التعاون</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381000" y="1072401"/>
            <a:ext cx="8580120" cy="2785378"/>
          </a:xfrm>
          <a:prstGeom prst="rect">
            <a:avLst/>
          </a:prstGeom>
        </p:spPr>
        <p:txBody>
          <a:bodyPr wrap="square">
            <a:spAutoFit/>
          </a:bodyPr>
          <a:lstStyle/>
          <a:p>
            <a:pPr marL="365760" indent="-365760" algn="just" rtl="1">
              <a:buFont typeface="Wingdings" panose="05000000000000000000" pitchFamily="2" charset="2"/>
              <a:buChar char="v"/>
            </a:pP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جميع المؤشرات الرسمية المستخدمة في أسواق الأوراق المالية في دول مجلس التعاون لدول الخليج العربية هي مؤشرات وزنية، إلا أن معظمها يعتمد في عملية حسابه على </a:t>
            </a:r>
            <a:r>
              <a:rPr lang="ar-KW" sz="2500" dirty="0">
                <a:solidFill>
                  <a:schemeClr val="tx2">
                    <a:lumMod val="50000"/>
                  </a:schemeClr>
                </a:solidFill>
                <a:effectLst>
                  <a:outerShdw blurRad="38100" dist="38100" dir="2700000" algn="tl">
                    <a:srgbClr val="000000">
                      <a:alpha val="43137"/>
                    </a:srgbClr>
                  </a:outerShdw>
                </a:effectLst>
                <a:latin typeface="Algerian" panose="04020705040A02060702" pitchFamily="82" charset="0"/>
                <a:ea typeface="Times New Roman" panose="02020603050405020304" pitchFamily="18" charset="0"/>
                <a:cs typeface="mohammad bold art 1" pitchFamily="2" charset="-78"/>
              </a:rPr>
              <a:t>عدد الأسهم الحرة المتاحة للتداول (</a:t>
            </a:r>
            <a:r>
              <a:rPr lang="en-US" sz="2500" dirty="0">
                <a:solidFill>
                  <a:schemeClr val="tx2">
                    <a:lumMod val="50000"/>
                  </a:schemeClr>
                </a:solidFill>
                <a:effectLst>
                  <a:outerShdw blurRad="38100" dist="38100" dir="2700000" algn="tl">
                    <a:srgbClr val="000000">
                      <a:alpha val="43137"/>
                    </a:srgbClr>
                  </a:outerShdw>
                </a:effectLst>
                <a:latin typeface="Algerian" panose="04020705040A02060702" pitchFamily="82" charset="0"/>
                <a:ea typeface="Times New Roman" panose="02020603050405020304" pitchFamily="18" charset="0"/>
                <a:cs typeface="mohammad bold art 1" pitchFamily="2" charset="-78"/>
              </a:rPr>
              <a:t>Free Float</a:t>
            </a:r>
            <a:r>
              <a:rPr lang="ar-KW" sz="2500" dirty="0">
                <a:solidFill>
                  <a:schemeClr val="tx2">
                    <a:lumMod val="50000"/>
                  </a:schemeClr>
                </a:solidFill>
                <a:effectLst>
                  <a:outerShdw blurRad="38100" dist="38100" dir="2700000" algn="tl">
                    <a:srgbClr val="000000">
                      <a:alpha val="43137"/>
                    </a:srgbClr>
                  </a:outerShdw>
                </a:effectLst>
                <a:latin typeface="Algerian" panose="04020705040A02060702" pitchFamily="82" charset="0"/>
                <a:ea typeface="Times New Roman" panose="02020603050405020304" pitchFamily="18" charset="0"/>
                <a:cs typeface="mohammad bold art 1" pitchFamily="2" charset="-78"/>
              </a:rPr>
              <a:t>)</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 وليس بناءً على إجمالي عدد الأسهم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القائمة. حيث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أنه تم استبعاد الأسهم المملوكة للحكومة وملكيات كبار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المساهمين،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والأسهم المحجوزة والمرهونة من إجمالي عدد الأسهم القائمة</a:t>
            </a:r>
            <a:endParaRPr lang="en-US" sz="2500" dirty="0">
              <a:solidFill>
                <a:schemeClr val="tx2">
                  <a:lumMod val="50000"/>
                </a:schemeClr>
              </a:solidFill>
              <a:latin typeface="Algerian" panose="04020705040A02060702" pitchFamily="82" charset="0"/>
              <a:cs typeface="mohammad bold art 1" pitchFamily="2" charset="-78"/>
            </a:endParaRPr>
          </a:p>
        </p:txBody>
      </p:sp>
      <p:sp>
        <p:nvSpPr>
          <p:cNvPr id="5" name="Rectangle 4"/>
          <p:cNvSpPr/>
          <p:nvPr/>
        </p:nvSpPr>
        <p:spPr>
          <a:xfrm>
            <a:off x="381000" y="3942214"/>
            <a:ext cx="8458201" cy="2381421"/>
          </a:xfrm>
          <a:prstGeom prst="rect">
            <a:avLst/>
          </a:prstGeom>
        </p:spPr>
        <p:txBody>
          <a:bodyPr wrap="square">
            <a:spAutoFit/>
          </a:bodyPr>
          <a:lstStyle/>
          <a:p>
            <a:pPr marL="342900" indent="-342900" algn="just" rtl="1" fontAlgn="base">
              <a:lnSpc>
                <a:spcPct val="115000"/>
              </a:lnSpc>
              <a:spcBef>
                <a:spcPts val="600"/>
              </a:spcBef>
              <a:buFont typeface="Wingdings" panose="05000000000000000000" pitchFamily="2" charset="2"/>
              <a:buChar char="v"/>
            </a:pPr>
            <a:r>
              <a:rPr lang="ar-KW" sz="2500" dirty="0" smtClean="0">
                <a:solidFill>
                  <a:srgbClr val="22462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مزايا المؤشر الوزني المصحح بعدد الأسهم الحرة المتاحة للتداول</a:t>
            </a:r>
          </a:p>
          <a:p>
            <a:pPr marL="731520" indent="-365760" algn="just" rtl="1" fontAlgn="base">
              <a:lnSpc>
                <a:spcPct val="115000"/>
              </a:lnSpc>
              <a:spcBef>
                <a:spcPts val="600"/>
              </a:spcBef>
              <a:buClr>
                <a:srgbClr val="224626"/>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المؤشر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لا يتحيز بشكل كبير إلى الشركات ذات القيم السوقية العالية منخفضة التداول (نتيجةً لتركز الملكيات لدى مجاميع مسيطرة)، كما أنه يمنح وبنفس الوقت الشركات الأصغر القدرة على التأثير على قيم المؤشر وبصورة أفضل.</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pic>
        <p:nvPicPr>
          <p:cNvPr id="9" name="Picture 8"/>
          <p:cNvPicPr>
            <a:picLocks noChangeAspect="1"/>
          </p:cNvPicPr>
          <p:nvPr/>
        </p:nvPicPr>
        <p:blipFill>
          <a:blip r:embed="rId4"/>
          <a:stretch>
            <a:fillRect/>
          </a:stretch>
        </p:blipFill>
        <p:spPr>
          <a:xfrm>
            <a:off x="76200" y="26894"/>
            <a:ext cx="2286000" cy="801315"/>
          </a:xfrm>
          <a:prstGeom prst="rect">
            <a:avLst/>
          </a:prstGeom>
        </p:spPr>
      </p:pic>
      <p:cxnSp>
        <p:nvCxnSpPr>
          <p:cNvPr id="11" name="Straight Connector 10"/>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46761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23</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ثالثا ً... مؤشرات المستخدمة خليجيا ً</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304800" y="1066800"/>
            <a:ext cx="8229600" cy="4232890"/>
          </a:xfrm>
          <a:prstGeom prst="rect">
            <a:avLst/>
          </a:prstGeom>
        </p:spPr>
        <p:txBody>
          <a:bodyPr wrap="square">
            <a:spAutoFit/>
          </a:bodyPr>
          <a:lstStyle/>
          <a:p>
            <a:pPr marL="365760" indent="-365760" algn="just" rtl="1" fontAlgn="base">
              <a:lnSpc>
                <a:spcPct val="115000"/>
              </a:lnSpc>
              <a:spcBef>
                <a:spcPts val="600"/>
              </a:spcBef>
              <a:spcAft>
                <a:spcPts val="600"/>
              </a:spcAft>
              <a:buClr>
                <a:srgbClr val="224626"/>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في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المملكة العربية السعودية يتم تحديد عدد الأسهم الحرة المتاحة للتداول وذلك بعد استبعاد الأسهم المملوكة من الأطراف التالية: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1257300" lvl="2" indent="-342900" algn="just" rtl="1" fontAlgn="base">
              <a:lnSpc>
                <a:spcPct val="115000"/>
              </a:lnSpc>
              <a:spcBef>
                <a:spcPts val="600"/>
              </a:spcBef>
              <a:spcAft>
                <a:spcPts val="600"/>
              </a:spcAft>
              <a:buClr>
                <a:srgbClr val="224626"/>
              </a:buClr>
              <a:buSzPct val="150000"/>
              <a:buFont typeface="Arial" panose="020B0604020202020204" pitchFamily="34" charset="0"/>
              <a:buChar char="•"/>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الجهات والمؤسسات الحكومية.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1257300" lvl="2" indent="-342900" algn="just" rtl="1" fontAlgn="base">
              <a:lnSpc>
                <a:spcPct val="115000"/>
              </a:lnSpc>
              <a:spcBef>
                <a:spcPts val="600"/>
              </a:spcBef>
              <a:spcAft>
                <a:spcPts val="600"/>
              </a:spcAft>
              <a:buClr>
                <a:srgbClr val="224626"/>
              </a:buClr>
              <a:buSzPct val="150000"/>
              <a:buFont typeface="Arial" panose="020B0604020202020204" pitchFamily="34" charset="0"/>
              <a:buChar char="•"/>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الشريك الأجنبي إذا كان محظوراً عليه البيع دون موافقة الجهة الإشرافية على أسواق المال.</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1257300" lvl="2" indent="-342900" algn="just" rtl="1" fontAlgn="base">
              <a:lnSpc>
                <a:spcPct val="115000"/>
              </a:lnSpc>
              <a:spcBef>
                <a:spcPts val="600"/>
              </a:spcBef>
              <a:spcAft>
                <a:spcPts val="600"/>
              </a:spcAft>
              <a:buClr>
                <a:srgbClr val="224626"/>
              </a:buClr>
              <a:buSzPct val="150000"/>
              <a:buFont typeface="Arial" panose="020B0604020202020204" pitchFamily="34" charset="0"/>
              <a:buChar char="•"/>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الشريك المؤسس خلال فترة الحظر.</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1257300" lvl="2" indent="-342900" algn="just" rtl="1" fontAlgn="base">
              <a:lnSpc>
                <a:spcPct val="115000"/>
              </a:lnSpc>
              <a:spcBef>
                <a:spcPts val="600"/>
              </a:spcBef>
              <a:spcAft>
                <a:spcPts val="600"/>
              </a:spcAft>
              <a:buClr>
                <a:srgbClr val="224626"/>
              </a:buClr>
              <a:buSzPct val="150000"/>
              <a:buFont typeface="Arial" panose="020B0604020202020204" pitchFamily="34" charset="0"/>
              <a:buChar char="•"/>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من يملك 10% أو أكثر من أسهم الشركة.</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pic>
        <p:nvPicPr>
          <p:cNvPr id="8" name="Picture 7"/>
          <p:cNvPicPr>
            <a:picLocks noChangeAspect="1"/>
          </p:cNvPicPr>
          <p:nvPr/>
        </p:nvPicPr>
        <p:blipFill>
          <a:blip r:embed="rId4"/>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5773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24</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رابعا ً: تصورات قيد البحث والدراسة </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381000" y="1255343"/>
            <a:ext cx="8534400" cy="4535857"/>
          </a:xfrm>
          <a:prstGeom prst="rect">
            <a:avLst/>
          </a:prstGeom>
        </p:spPr>
        <p:txBody>
          <a:bodyPr wrap="square">
            <a:spAutoFit/>
          </a:bodyPr>
          <a:lstStyle/>
          <a:p>
            <a:pPr marL="365760" indent="-365760" algn="just" rtl="1" fontAlgn="base">
              <a:lnSpc>
                <a:spcPct val="115000"/>
              </a:lnSpc>
              <a:spcBef>
                <a:spcPts val="600"/>
              </a:spcBef>
              <a:spcAft>
                <a:spcPts val="600"/>
              </a:spcAft>
              <a:buClr>
                <a:schemeClr val="tx2">
                  <a:lumMod val="50000"/>
                </a:schemeClr>
              </a:buClr>
              <a:buFont typeface="Wingdings" panose="05000000000000000000" pitchFamily="2" charset="2"/>
              <a:buChar char="v"/>
            </a:pPr>
            <a:r>
              <a:rPr lang="ar-KW" sz="2500" dirty="0" smtClean="0">
                <a:solidFill>
                  <a:schemeClr val="tx2">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أهم التصورات قيد البحث والدراسة</a:t>
            </a:r>
            <a:r>
              <a:rPr lang="ar-KW" sz="2500" dirty="0">
                <a:solidFill>
                  <a:schemeClr val="tx2">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a:t>
            </a:r>
            <a:endParaRPr lang="ar-KW" sz="2500" dirty="0" smtClean="0">
              <a:solidFill>
                <a:schemeClr val="tx2">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endParaRP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استحداث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مؤشر وزني جديد يعتمد على عدد الأسهم الحرة المتاحة </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للتداول.</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استحداث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مؤشرات جديدة وزنية تعتمد على عدد الأسهم الحرة لتتبع حركة أسعار أسهم الشركات ذات القيم السوقية الصغيرة والمتوسطة والكبيرة (مؤشرات الشركات الصغيرة والمتوسطة والكبيرة)، إضافةً إلى مؤشرات </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القطاعات.</a:t>
            </a:r>
          </a:p>
          <a:p>
            <a:pPr marL="731520" indent="-365760" algn="just" rtl="1" fontAlgn="base">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استحداث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مؤشر وزني يعتمد على عدد الأسهم الحرة لتتبع حركة أسعار أسهم الشركات المتوافقة مع الشريعة الإسلامية</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a:t>
            </a:r>
            <a:endParaRPr lang="en-US"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p:txBody>
      </p:sp>
      <p:pic>
        <p:nvPicPr>
          <p:cNvPr id="11" name="Picture 10"/>
          <p:cNvPicPr>
            <a:picLocks noChangeAspect="1"/>
          </p:cNvPicPr>
          <p:nvPr/>
        </p:nvPicPr>
        <p:blipFill>
          <a:blip r:embed="rId4"/>
          <a:stretch>
            <a:fillRect/>
          </a:stretch>
        </p:blipFill>
        <p:spPr>
          <a:xfrm>
            <a:off x="76200" y="26894"/>
            <a:ext cx="2286000" cy="801315"/>
          </a:xfrm>
          <a:prstGeom prst="rect">
            <a:avLst/>
          </a:prstGeom>
        </p:spPr>
      </p:pic>
      <p:cxnSp>
        <p:nvCxnSpPr>
          <p:cNvPr id="13" name="Straight Connector 12"/>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8901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76064" y="2463031"/>
            <a:ext cx="7772400" cy="14700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ar-KW" sz="6600" b="1" dirty="0">
                <a:solidFill>
                  <a:schemeClr val="bg2">
                    <a:lumMod val="50000"/>
                  </a:schemeClr>
                </a:solidFill>
                <a:cs typeface="+mn-cs"/>
              </a:rPr>
              <a:t>شــكــراً</a:t>
            </a:r>
            <a:endParaRPr lang="en-GB" sz="6600" b="1" dirty="0">
              <a:solidFill>
                <a:schemeClr val="bg2">
                  <a:lumMod val="50000"/>
                </a:schemeClr>
              </a:solidFill>
              <a:cs typeface="+mn-cs"/>
            </a:endParaRPr>
          </a:p>
        </p:txBody>
      </p:sp>
      <p:pic>
        <p:nvPicPr>
          <p:cNvPr id="4" name="Picture 3"/>
          <p:cNvPicPr>
            <a:picLocks noChangeAspect="1"/>
          </p:cNvPicPr>
          <p:nvPr/>
        </p:nvPicPr>
        <p:blipFill>
          <a:blip r:embed="rId2"/>
          <a:stretch>
            <a:fillRect/>
          </a:stretch>
        </p:blipFill>
        <p:spPr>
          <a:xfrm>
            <a:off x="0" y="1"/>
            <a:ext cx="1952128" cy="6857999"/>
          </a:xfrm>
          <a:prstGeom prst="rect">
            <a:avLst/>
          </a:prstGeom>
        </p:spPr>
      </p:pic>
    </p:spTree>
    <p:extLst>
      <p:ext uri="{BB962C8B-B14F-4D97-AF65-F5344CB8AC3E}">
        <p14:creationId xmlns:p14="http://schemas.microsoft.com/office/powerpoint/2010/main" val="450927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3</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127882"/>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أولاً: نظرة عامة عن مؤشرات أسعار الأسهم</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381000" y="1270098"/>
            <a:ext cx="8519160" cy="4689745"/>
          </a:xfrm>
          <a:prstGeom prst="rect">
            <a:avLst/>
          </a:prstGeom>
        </p:spPr>
        <p:txBody>
          <a:bodyPr wrap="square">
            <a:spAutoFit/>
          </a:bodyPr>
          <a:lstStyle/>
          <a:p>
            <a:pPr marL="342900" indent="-342900" algn="just" rtl="1" fontAlgn="base">
              <a:lnSpc>
                <a:spcPct val="115000"/>
              </a:lnSpc>
              <a:spcAft>
                <a:spcPts val="600"/>
              </a:spcAft>
              <a:buClr>
                <a:schemeClr val="tx2">
                  <a:lumMod val="50000"/>
                </a:schemeClr>
              </a:buClr>
              <a:buFont typeface="Wingdings" panose="05000000000000000000" pitchFamily="2" charset="2"/>
              <a:buChar char="v"/>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يُعرف مؤشر أسعار الأسهم على أنه </a:t>
            </a:r>
            <a:r>
              <a:rPr lang="ar-KW" sz="2500" dirty="0">
                <a:solidFill>
                  <a:schemeClr val="tx2">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مقياس كمي/إحصائي</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 يتتبع التغيرات في حركة أسعار أسهم الشركات المكونة له (المتضمنة في المؤشر) عبر الوقت. </a:t>
            </a:r>
            <a:endParaRPr lang="en-US" sz="2500" dirty="0">
              <a:solidFill>
                <a:schemeClr val="tx2">
                  <a:lumMod val="50000"/>
                </a:schemeClr>
              </a:solidFill>
              <a:cs typeface="mohammad bold art 1" pitchFamily="2" charset="-78"/>
            </a:endParaRPr>
          </a:p>
          <a:p>
            <a:pPr marL="342900" indent="-342900" algn="just" rtl="1" fontAlgn="base">
              <a:lnSpc>
                <a:spcPct val="115000"/>
              </a:lnSpc>
              <a:spcBef>
                <a:spcPts val="12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تنحصر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الاختلافات بين المؤشرات المستخدمة في أسواق الأوراق المالية </a:t>
            </a:r>
            <a:r>
              <a:rPr lang="ar-KW" sz="2500" dirty="0">
                <a:solidFill>
                  <a:schemeClr val="tx2">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بثلاث نقاط رئيسية</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 وهي:</a:t>
            </a:r>
            <a:endParaRPr lang="en-US"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731520" lvl="1" indent="-365760" algn="just" rtl="1">
              <a:lnSpc>
                <a:spcPct val="115000"/>
              </a:lnSpc>
              <a:spcAft>
                <a:spcPts val="1200"/>
              </a:spcAft>
              <a:buClr>
                <a:schemeClr val="accent3">
                  <a:lumMod val="50000"/>
                </a:schemeClr>
              </a:buClr>
              <a:buSzPct val="100000"/>
              <a:buFont typeface="Wingdings" panose="05000000000000000000" pitchFamily="2" charset="2"/>
              <a:buChar char="q"/>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طريقة حساب المؤشر (الصيغة الرياضية</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a:t>
            </a:r>
          </a:p>
          <a:p>
            <a:pPr marL="731520" lvl="1" indent="-365760" algn="just" rtl="1">
              <a:lnSpc>
                <a:spcPct val="115000"/>
              </a:lnSpc>
              <a:spcAft>
                <a:spcPts val="1200"/>
              </a:spcAft>
              <a:buClr>
                <a:schemeClr val="accent3">
                  <a:lumMod val="50000"/>
                </a:schemeClr>
              </a:buClr>
              <a:buSzPct val="100000"/>
              <a:buFont typeface="Wingdings" panose="05000000000000000000" pitchFamily="2" charset="2"/>
              <a:buChar char="q"/>
            </a:pP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لأوزان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المستخدمة والتي تبين الأهمية النسبية لكل شركة متضمنة في </a:t>
            </a: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المؤشر.</a:t>
            </a:r>
          </a:p>
          <a:p>
            <a:pPr marL="731520" lvl="1" indent="-365760" algn="just" rtl="1">
              <a:lnSpc>
                <a:spcPct val="115000"/>
              </a:lnSpc>
              <a:spcAft>
                <a:spcPts val="1200"/>
              </a:spcAft>
              <a:buClr>
                <a:schemeClr val="accent3">
                  <a:lumMod val="50000"/>
                </a:schemeClr>
              </a:buClr>
              <a:buSzPct val="100000"/>
              <a:buFont typeface="Wingdings" panose="05000000000000000000" pitchFamily="2" charset="2"/>
              <a:buChar char="q"/>
            </a:pPr>
            <a:r>
              <a:rPr lang="ar-KW" sz="2500" dirty="0" smtClean="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عدد </a:t>
            </a:r>
            <a:r>
              <a:rPr lang="ar-KW" sz="2500" dirty="0">
                <a:solidFill>
                  <a:schemeClr val="tx2">
                    <a:lumMod val="50000"/>
                  </a:schemeClr>
                </a:solidFill>
                <a:latin typeface="Calibri" panose="020F0502020204030204" pitchFamily="34" charset="0"/>
                <a:ea typeface="Times New Roman" panose="02020603050405020304" pitchFamily="18" charset="0"/>
                <a:cs typeface="mohammad bold art 1" pitchFamily="2" charset="-78"/>
              </a:rPr>
              <a:t>وطبيعة أنشطة الشركات المكونة للمؤشر.</a:t>
            </a:r>
            <a:endParaRPr lang="en-US"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p:txBody>
      </p:sp>
      <p:pic>
        <p:nvPicPr>
          <p:cNvPr id="8" name="Picture 7"/>
          <p:cNvPicPr>
            <a:picLocks noChangeAspect="1"/>
          </p:cNvPicPr>
          <p:nvPr/>
        </p:nvPicPr>
        <p:blipFill>
          <a:blip r:embed="rId4"/>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5551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4"/>
          <p:cNvCxnSpPr/>
          <p:nvPr/>
        </p:nvCxnSpPr>
        <p:spPr>
          <a:xfrm flipH="1">
            <a:off x="4492752" y="3733800"/>
            <a:ext cx="1371600" cy="0"/>
          </a:xfrm>
          <a:prstGeom prst="straightConnector1">
            <a:avLst/>
          </a:prstGeom>
          <a:ln w="38100">
            <a:solidFill>
              <a:schemeClr val="accent3">
                <a:lumMod val="50000"/>
              </a:schemeClr>
            </a:solidFill>
            <a:headEnd type="diamond"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5" idx="3"/>
          </p:cNvCxnSpPr>
          <p:nvPr/>
        </p:nvCxnSpPr>
        <p:spPr>
          <a:xfrm flipH="1">
            <a:off x="4495800" y="2667000"/>
            <a:ext cx="1371600" cy="0"/>
          </a:xfrm>
          <a:prstGeom prst="straightConnector1">
            <a:avLst/>
          </a:prstGeom>
          <a:ln w="38100">
            <a:solidFill>
              <a:schemeClr val="accent3">
                <a:lumMod val="50000"/>
              </a:schemeClr>
            </a:solidFill>
            <a:headEnd type="diamond"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4</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أولاً ... نظرة عامة عن مؤشرات أسعار الأسهم</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167640" y="946934"/>
            <a:ext cx="8747760" cy="1039708"/>
          </a:xfrm>
          <a:prstGeom prst="rect">
            <a:avLst/>
          </a:prstGeom>
        </p:spPr>
        <p:txBody>
          <a:bodyPr wrap="square">
            <a:spAutoFit/>
          </a:bodyPr>
          <a:lstStyle/>
          <a:p>
            <a:pPr marL="342900" indent="-342900" algn="just" rtl="1">
              <a:lnSpc>
                <a:spcPct val="115000"/>
              </a:lnSpc>
              <a:spcBef>
                <a:spcPts val="1200"/>
              </a:spcBef>
              <a:spcAft>
                <a:spcPts val="600"/>
              </a:spcAft>
              <a:buFont typeface="Wingdings" panose="05000000000000000000" pitchFamily="2" charset="2"/>
              <a:buChar char="q"/>
            </a:pPr>
            <a:r>
              <a:rPr lang="ar-KW" sz="2500" b="1" dirty="0">
                <a:solidFill>
                  <a:srgbClr val="224626"/>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bold art 1" pitchFamily="2" charset="-78"/>
              </a:rPr>
              <a:t>طريقة حساب المؤشرات والأوزان المستخدمة فيها</a:t>
            </a:r>
            <a:endParaRPr lang="en-US" sz="2500" dirty="0">
              <a:solidFill>
                <a:srgbClr val="224626"/>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731520" indent="-365760" algn="just" rtl="1">
              <a:lnSpc>
                <a:spcPct val="115000"/>
              </a:lnSpc>
              <a:buClr>
                <a:schemeClr val="tx2">
                  <a:lumMod val="50000"/>
                </a:schemeClr>
              </a:buClr>
              <a:buSzPct val="100000"/>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هناك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عدة طرق لحساب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المؤشرات والتي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تنقسم عادة ً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إلى:</a:t>
            </a:r>
            <a:endParaRPr lang="ar-KW" sz="2500" dirty="0" smtClean="0">
              <a:solidFill>
                <a:srgbClr val="0D0D0D"/>
              </a:solidFill>
              <a:latin typeface="Times New Roman" panose="02020603050405020304" pitchFamily="18" charset="0"/>
              <a:ea typeface="Times New Roman" panose="02020603050405020304" pitchFamily="18" charset="0"/>
              <a:cs typeface="mohammad bold art 1" pitchFamily="2" charset="-78"/>
            </a:endParaRPr>
          </a:p>
        </p:txBody>
      </p:sp>
      <p:sp>
        <p:nvSpPr>
          <p:cNvPr id="4" name="Rectangle 3"/>
          <p:cNvSpPr/>
          <p:nvPr/>
        </p:nvSpPr>
        <p:spPr>
          <a:xfrm>
            <a:off x="5867400" y="2209800"/>
            <a:ext cx="2438400" cy="914400"/>
          </a:xfrm>
          <a:prstGeom prst="rect">
            <a:avLst/>
          </a:prstGeom>
          <a:solidFill>
            <a:schemeClr val="tx2">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2500" dirty="0" smtClean="0">
                <a:effectLst>
                  <a:outerShdw blurRad="38100" dist="38100" dir="2700000" algn="tl">
                    <a:srgbClr val="000000">
                      <a:alpha val="43137"/>
                    </a:srgbClr>
                  </a:outerShdw>
                </a:effectLst>
                <a:cs typeface="mohammad bold art 1" pitchFamily="2" charset="-78"/>
              </a:rPr>
              <a:t>المؤشرات السعرية</a:t>
            </a:r>
            <a:endParaRPr lang="en-US" sz="2500" dirty="0">
              <a:effectLst>
                <a:outerShdw blurRad="38100" dist="38100" dir="2700000" algn="tl">
                  <a:srgbClr val="000000">
                    <a:alpha val="43137"/>
                  </a:srgbClr>
                </a:outerShdw>
              </a:effectLst>
              <a:cs typeface="mohammad bold art 1" pitchFamily="2" charset="-78"/>
            </a:endParaRPr>
          </a:p>
        </p:txBody>
      </p:sp>
      <p:sp>
        <p:nvSpPr>
          <p:cNvPr id="9" name="Rectangle 8"/>
          <p:cNvSpPr/>
          <p:nvPr/>
        </p:nvSpPr>
        <p:spPr>
          <a:xfrm>
            <a:off x="5867400" y="3276600"/>
            <a:ext cx="2438400" cy="914400"/>
          </a:xfrm>
          <a:prstGeom prst="rect">
            <a:avLst/>
          </a:prstGeom>
          <a:solidFill>
            <a:schemeClr val="tx2">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2500" dirty="0" smtClean="0">
                <a:effectLst>
                  <a:outerShdw blurRad="38100" dist="38100" dir="2700000" algn="tl">
                    <a:srgbClr val="000000">
                      <a:alpha val="43137"/>
                    </a:srgbClr>
                  </a:outerShdw>
                </a:effectLst>
                <a:cs typeface="mohammad bold art 1" pitchFamily="2" charset="-78"/>
              </a:rPr>
              <a:t>المؤشرات الوزنية</a:t>
            </a:r>
            <a:endParaRPr lang="en-US" sz="2500" dirty="0">
              <a:effectLst>
                <a:outerShdw blurRad="38100" dist="38100" dir="2700000" algn="tl">
                  <a:srgbClr val="000000">
                    <a:alpha val="43137"/>
                  </a:srgbClr>
                </a:outerShdw>
              </a:effectLst>
              <a:cs typeface="mohammad bold art 1" pitchFamily="2" charset="-78"/>
            </a:endParaRPr>
          </a:p>
        </p:txBody>
      </p:sp>
      <p:sp>
        <p:nvSpPr>
          <p:cNvPr id="5" name="Rounded Rectangle 4"/>
          <p:cNvSpPr/>
          <p:nvPr/>
        </p:nvSpPr>
        <p:spPr>
          <a:xfrm>
            <a:off x="533400" y="2209800"/>
            <a:ext cx="3962400" cy="914400"/>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2500" dirty="0">
                <a:solidFill>
                  <a:srgbClr val="0D0D0D"/>
                </a:solidFill>
                <a:latin typeface="Times New Roman" panose="02020603050405020304" pitchFamily="18" charset="0"/>
                <a:ea typeface="Calibri" panose="020F0502020204030204" pitchFamily="34" charset="0"/>
                <a:cs typeface="mohammad bold art 1" pitchFamily="2" charset="-78"/>
              </a:rPr>
              <a:t>المؤشرات المرجحة بأوزان متساوية</a:t>
            </a:r>
            <a:endParaRPr lang="en-US" sz="2500" dirty="0"/>
          </a:p>
        </p:txBody>
      </p:sp>
      <p:sp>
        <p:nvSpPr>
          <p:cNvPr id="11" name="Rounded Rectangle 10"/>
          <p:cNvSpPr/>
          <p:nvPr/>
        </p:nvSpPr>
        <p:spPr>
          <a:xfrm>
            <a:off x="533400" y="3276600"/>
            <a:ext cx="3959352" cy="914400"/>
          </a:xfrm>
          <a:prstGeom prst="round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2500" dirty="0" smtClean="0">
                <a:solidFill>
                  <a:srgbClr val="0D0D0D"/>
                </a:solidFill>
                <a:latin typeface="Times New Roman" panose="02020603050405020304" pitchFamily="18" charset="0"/>
                <a:ea typeface="Calibri" panose="020F0502020204030204" pitchFamily="34" charset="0"/>
                <a:cs typeface="mohammad bold art 1" pitchFamily="2" charset="-78"/>
              </a:rPr>
              <a:t>المؤشرات </a:t>
            </a:r>
            <a:r>
              <a:rPr lang="ar-KW" sz="2500" dirty="0">
                <a:solidFill>
                  <a:srgbClr val="0D0D0D"/>
                </a:solidFill>
                <a:latin typeface="Times New Roman" panose="02020603050405020304" pitchFamily="18" charset="0"/>
                <a:ea typeface="Calibri" panose="020F0502020204030204" pitchFamily="34" charset="0"/>
                <a:cs typeface="mohammad bold art 1" pitchFamily="2" charset="-78"/>
              </a:rPr>
              <a:t>المرجحة بأوزان مختلفة بحسب القيمة </a:t>
            </a:r>
            <a:r>
              <a:rPr lang="ar-KW" sz="2500" dirty="0" smtClean="0">
                <a:solidFill>
                  <a:srgbClr val="0D0D0D"/>
                </a:solidFill>
                <a:latin typeface="Times New Roman" panose="02020603050405020304" pitchFamily="18" charset="0"/>
                <a:ea typeface="Calibri" panose="020F0502020204030204" pitchFamily="34" charset="0"/>
                <a:cs typeface="mohammad bold art 1" pitchFamily="2" charset="-78"/>
              </a:rPr>
              <a:t>السوقية</a:t>
            </a:r>
            <a:endParaRPr lang="en-US" sz="2500" dirty="0"/>
          </a:p>
        </p:txBody>
      </p:sp>
      <p:sp>
        <p:nvSpPr>
          <p:cNvPr id="16" name="Rectangle 15"/>
          <p:cNvSpPr/>
          <p:nvPr/>
        </p:nvSpPr>
        <p:spPr>
          <a:xfrm>
            <a:off x="533400" y="4447386"/>
            <a:ext cx="8458200" cy="2304477"/>
          </a:xfrm>
          <a:prstGeom prst="rect">
            <a:avLst/>
          </a:prstGeom>
        </p:spPr>
        <p:txBody>
          <a:bodyPr wrap="square">
            <a:spAutoFit/>
          </a:bodyPr>
          <a:lstStyle/>
          <a:p>
            <a:pPr marL="731520" marR="0" lvl="0" indent="-365760" algn="just" rtl="1">
              <a:lnSpc>
                <a:spcPct val="115000"/>
              </a:lnSpc>
              <a:buClr>
                <a:schemeClr val="tx2">
                  <a:lumMod val="50000"/>
                </a:schemeClr>
              </a:buClr>
              <a:buSzPct val="100000"/>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المؤشر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السعري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يعامل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الشركات المتضمنة فيه معاملة واحدة وبغض النظر عن قيمها السوقية، أي أن الأهمية النسبية (الوزن النسبي) لكل شركة من الشركات المكونة للمؤشر متساوي</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 </a:t>
            </a:r>
            <a:r>
              <a:rPr lang="ar-KW" sz="2500" dirty="0" smtClean="0">
                <a:solidFill>
                  <a:srgbClr val="6F3505"/>
                </a:solidFill>
                <a:latin typeface="Times New Roman" panose="02020603050405020304" pitchFamily="18" charset="0"/>
                <a:ea typeface="Calibri" panose="020F0502020204030204" pitchFamily="34" charset="0"/>
                <a:cs typeface="mohammad bold art 1" pitchFamily="2" charset="-78"/>
              </a:rPr>
              <a:t>في حين يأخذ المؤشر الوزني في الاعتبار القيم السوقية للشركات المكونة له (</a:t>
            </a:r>
            <a:r>
              <a:rPr lang="en-US" sz="2500" dirty="0" smtClean="0">
                <a:solidFill>
                  <a:srgbClr val="6F3505"/>
                </a:solidFill>
                <a:latin typeface="Times New Roman" panose="02020603050405020304" pitchFamily="18" charset="0"/>
                <a:ea typeface="Calibri" panose="020F0502020204030204" pitchFamily="34" charset="0"/>
                <a:cs typeface="mohammad bold art 1" pitchFamily="2" charset="-78"/>
              </a:rPr>
              <a:t>Market Capitalizations</a:t>
            </a:r>
            <a:r>
              <a:rPr lang="ar-KW" sz="2500" dirty="0" smtClean="0">
                <a:solidFill>
                  <a:srgbClr val="6F3505"/>
                </a:solidFill>
                <a:latin typeface="Times New Roman" panose="02020603050405020304" pitchFamily="18" charset="0"/>
                <a:ea typeface="Calibri" panose="020F0502020204030204" pitchFamily="34" charset="0"/>
                <a:cs typeface="mohammad bold art 1" pitchFamily="2" charset="-78"/>
              </a:rPr>
              <a:t>).</a:t>
            </a:r>
            <a:endParaRPr lang="en-US" sz="2500" dirty="0">
              <a:solidFill>
                <a:srgbClr val="6F3505"/>
              </a:solidFill>
            </a:endParaRPr>
          </a:p>
        </p:txBody>
      </p:sp>
      <p:pic>
        <p:nvPicPr>
          <p:cNvPr id="17" name="Picture 16"/>
          <p:cNvPicPr>
            <a:picLocks noChangeAspect="1"/>
          </p:cNvPicPr>
          <p:nvPr/>
        </p:nvPicPr>
        <p:blipFill>
          <a:blip r:embed="rId4"/>
          <a:stretch>
            <a:fillRect/>
          </a:stretch>
        </p:blipFill>
        <p:spPr>
          <a:xfrm>
            <a:off x="76200" y="26894"/>
            <a:ext cx="2286000" cy="801315"/>
          </a:xfrm>
          <a:prstGeom prst="rect">
            <a:avLst/>
          </a:prstGeom>
        </p:spPr>
      </p:pic>
      <p:cxnSp>
        <p:nvCxnSpPr>
          <p:cNvPr id="18" name="Straight Connector 17"/>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9336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5</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أولاً ... نظرة عامة عن مؤشرات أسعار الأسهم</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304800" y="914400"/>
            <a:ext cx="8714232" cy="1938992"/>
          </a:xfrm>
          <a:prstGeom prst="rect">
            <a:avLst/>
          </a:prstGeom>
        </p:spPr>
        <p:txBody>
          <a:bodyPr wrap="square">
            <a:spAutoFit/>
          </a:bodyPr>
          <a:lstStyle/>
          <a:p>
            <a:pPr marL="365760" indent="-365760" algn="just" rtl="1">
              <a:lnSpc>
                <a:spcPct val="115000"/>
              </a:lnSpc>
              <a:spcBef>
                <a:spcPts val="600"/>
              </a:spcBef>
              <a:buFont typeface="Wingdings" panose="05000000000000000000" pitchFamily="2" charset="2"/>
              <a:buChar char="q"/>
            </a:pPr>
            <a:r>
              <a:rPr lang="ar-KW" sz="2500" b="1" dirty="0">
                <a:solidFill>
                  <a:srgbClr val="224626"/>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bold art 1" pitchFamily="2" charset="-78"/>
              </a:rPr>
              <a:t>عدد </a:t>
            </a:r>
            <a:r>
              <a:rPr lang="ar-KW" sz="2500" b="1" dirty="0">
                <a:solidFill>
                  <a:srgbClr val="22462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mohammad bold art 1" pitchFamily="2" charset="-78"/>
              </a:rPr>
              <a:t>الشركات المكونة للمؤشر وطبيعة أنشطتها</a:t>
            </a:r>
            <a:endParaRPr lang="en-US" sz="2500" dirty="0">
              <a:solidFill>
                <a:srgbClr val="224626"/>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342900" indent="-342900" algn="just" rtl="1">
              <a:lnSpc>
                <a:spcPct val="115000"/>
              </a:lnSpc>
              <a:spcBef>
                <a:spcPts val="600"/>
              </a:spcBef>
              <a:spcAft>
                <a:spcPts val="600"/>
              </a:spcAft>
              <a:buClr>
                <a:schemeClr val="tx2">
                  <a:lumMod val="50000"/>
                </a:schemeClr>
              </a:buClr>
              <a:buFont typeface="Wingdings" panose="05000000000000000000" pitchFamily="2" charset="2"/>
              <a:buChar char="v"/>
            </a:pP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عادةً ما تتضمن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المؤشرات كل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الشركات المدرجة فيه أو عينة ممثلة له تمثيلاً صحيحاً. فالمؤشر الذي يهدف إلى قياس أداء سوق الأوراق المالية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يجب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أن يتضمن أسهم لشركات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من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كل قطاعاته دون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تمييز</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 </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
        <p:nvSpPr>
          <p:cNvPr id="8" name="Rectangle 7"/>
          <p:cNvSpPr/>
          <p:nvPr/>
        </p:nvSpPr>
        <p:spPr>
          <a:xfrm>
            <a:off x="304800" y="2830617"/>
            <a:ext cx="8747760" cy="1405193"/>
          </a:xfrm>
          <a:prstGeom prst="rect">
            <a:avLst/>
          </a:prstGeom>
        </p:spPr>
        <p:txBody>
          <a:bodyPr wrap="square">
            <a:spAutoFit/>
          </a:bodyPr>
          <a:lstStyle/>
          <a:p>
            <a:pPr marL="342900" indent="-342900" algn="just" rtl="1">
              <a:lnSpc>
                <a:spcPct val="115000"/>
              </a:lnSpc>
              <a:spcBef>
                <a:spcPts val="600"/>
              </a:spcBef>
              <a:spcAft>
                <a:spcPts val="600"/>
              </a:spcAft>
              <a:buClr>
                <a:schemeClr val="tx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هناك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العديد من المؤشرات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المطبقة والتي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تهدف إلى تتبع حركة أسعار مجموعات معينة من الشركات المتجانسة، وقد تكون هذه الشركات مختلفة من حيث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النشاط.</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
        <p:nvSpPr>
          <p:cNvPr id="9" name="Rounded Rectangle 8"/>
          <p:cNvSpPr/>
          <p:nvPr/>
        </p:nvSpPr>
        <p:spPr>
          <a:xfrm>
            <a:off x="152400" y="4281804"/>
            <a:ext cx="8708136" cy="2378076"/>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marL="182880" marR="0" lvl="0" indent="-182880" algn="just" rtl="1">
              <a:spcBef>
                <a:spcPts val="0"/>
              </a:spcBef>
              <a:buClr>
                <a:schemeClr val="accent3">
                  <a:lumMod val="50000"/>
                </a:schemeClr>
              </a:buClr>
              <a:buSzPct val="150000"/>
              <a:buFont typeface="Arial" panose="020B0604020202020204" pitchFamily="34" charset="0"/>
              <a:buChar char="•"/>
            </a:pP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مؤشرات الشركات ذات القيم السوقية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الصغيرة/المتوسطة/الكبيرة.</a:t>
            </a:r>
          </a:p>
          <a:p>
            <a:pPr marL="182880" marR="0" lvl="0" indent="-182880" algn="just" rtl="1">
              <a:spcBef>
                <a:spcPts val="600"/>
              </a:spcBef>
              <a:spcAft>
                <a:spcPts val="600"/>
              </a:spcAft>
              <a:buClr>
                <a:schemeClr val="accent3">
                  <a:lumMod val="50000"/>
                </a:schemeClr>
              </a:buClr>
              <a:buSzPct val="150000"/>
              <a:buFont typeface="Arial" panose="020B0604020202020204" pitchFamily="34" charset="0"/>
              <a:buChar char="•"/>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مؤشرات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الشركات ذات القيم السوقية الكبيرة والتي تعمل في منطقة جغرافية معينة، مثلاً مؤشر </a:t>
            </a:r>
            <a:r>
              <a:rPr lang="en-US"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GCC40</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p>
          <a:p>
            <a:pPr marL="182880" marR="0" lvl="0" indent="-182880" algn="just" rtl="1">
              <a:spcBef>
                <a:spcPts val="600"/>
              </a:spcBef>
              <a:spcAft>
                <a:spcPts val="600"/>
              </a:spcAft>
              <a:buClr>
                <a:schemeClr val="accent3">
                  <a:lumMod val="50000"/>
                </a:schemeClr>
              </a:buClr>
              <a:buSzPct val="150000"/>
              <a:buFont typeface="Arial" panose="020B0604020202020204" pitchFamily="34" charset="0"/>
              <a:buChar char="•"/>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مؤشرات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القطاعات (البنوك، الاتصالات، الصناعة، العقار،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p>
          <a:p>
            <a:pPr marL="182880" marR="0" lvl="0" indent="-182880" algn="just" rtl="1">
              <a:spcBef>
                <a:spcPts val="0"/>
              </a:spcBef>
              <a:buClr>
                <a:schemeClr val="accent3">
                  <a:lumMod val="50000"/>
                </a:schemeClr>
              </a:buClr>
              <a:buSzPct val="150000"/>
              <a:buFont typeface="Arial" panose="020B0604020202020204" pitchFamily="34" charset="0"/>
              <a:buChar char="•"/>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مؤشرات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الشركات المتوافقة مع الشريعة الإسلامية.</a:t>
            </a:r>
            <a:endParaRPr lang="en-US"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p:txBody>
      </p:sp>
      <p:pic>
        <p:nvPicPr>
          <p:cNvPr id="11" name="Picture 10"/>
          <p:cNvPicPr>
            <a:picLocks noChangeAspect="1"/>
          </p:cNvPicPr>
          <p:nvPr/>
        </p:nvPicPr>
        <p:blipFill>
          <a:blip r:embed="rId4"/>
          <a:stretch>
            <a:fillRect/>
          </a:stretch>
        </p:blipFill>
        <p:spPr>
          <a:xfrm>
            <a:off x="76200" y="26894"/>
            <a:ext cx="2286000" cy="801315"/>
          </a:xfrm>
          <a:prstGeom prst="rect">
            <a:avLst/>
          </a:prstGeom>
        </p:spPr>
      </p:pic>
      <p:cxnSp>
        <p:nvCxnSpPr>
          <p:cNvPr id="13" name="Straight Connector 12"/>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8971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6</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أولاً ... أهمية وجود مؤشرات دقيقة</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152401" y="1001206"/>
            <a:ext cx="8839200" cy="5786199"/>
          </a:xfrm>
          <a:prstGeom prst="rect">
            <a:avLst/>
          </a:prstGeom>
        </p:spPr>
        <p:txBody>
          <a:bodyPr wrap="square">
            <a:spAutoFit/>
          </a:bodyPr>
          <a:lstStyle/>
          <a:p>
            <a:pPr marL="342900" indent="-342900" algn="just" rtl="1">
              <a:lnSpc>
                <a:spcPct val="115000"/>
              </a:lnSpc>
              <a:buClr>
                <a:schemeClr val="tx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وجود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مؤشرات دقيقة تتبع حركة أسعار الأسهم وتبين اتجاهات أسواق الأوراق المالية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يُعد ضرورة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حتمية، حيث أنها تساعد على:</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731520" marR="0" lvl="0" indent="-365760" algn="just" rtl="1">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تقييم حالة الاقتصاد ككل ما بين الانتعاش والركود نظراً لكونها أحد المؤشرات الاسترشادية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التقدمية.</a:t>
            </a:r>
          </a:p>
          <a:p>
            <a:pPr marL="731520" marR="0" lvl="0" indent="-365760" algn="just" rtl="1">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تستخدم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في نماذج اقتصادية للتنبؤ بما يعرف بالفقاعات المالية في أسواق المال (ظاهرة ارتفاع أسعار الأسهم بطريقة مبالغ فيها وبمستويات تفوق بكثير معدلات النمو في المتغيرات الاقتصادية المؤثرة عليها</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p>
          <a:p>
            <a:pPr marL="731520" marR="0" lvl="0" indent="-365760" algn="just" rtl="1">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تستخدم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في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نماذج تقييم الأصول الرأسمالية (</a:t>
            </a:r>
            <a:r>
              <a:rPr lang="en-US"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Capital Asset Pricing Models</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لتحديد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مخاطر الاستثمار في الشركات مقارنةً بمخاطر السوق ككل. وأيضاً، في حساب معدل العائد المطلوب من الاستثمار في أسهم الشركات المدرجة (تكلفة رأس المال</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8" name="Picture 7"/>
          <p:cNvPicPr>
            <a:picLocks noChangeAspect="1"/>
          </p:cNvPicPr>
          <p:nvPr/>
        </p:nvPicPr>
        <p:blipFill>
          <a:blip r:embed="rId4"/>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8925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7</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أولاً ... أهمية وجود مؤشرات دقيقة</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3" name="Rectangle 2"/>
          <p:cNvSpPr/>
          <p:nvPr/>
        </p:nvSpPr>
        <p:spPr>
          <a:xfrm>
            <a:off x="304800" y="1219200"/>
            <a:ext cx="8839200" cy="3771225"/>
          </a:xfrm>
          <a:prstGeom prst="rect">
            <a:avLst/>
          </a:prstGeom>
        </p:spPr>
        <p:txBody>
          <a:bodyPr wrap="square">
            <a:spAutoFit/>
          </a:bodyPr>
          <a:lstStyle/>
          <a:p>
            <a:pPr marL="731520" marR="0" lvl="0" indent="-365760" algn="just" rtl="1">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تساعد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مدراء الصناديق على توزيع النقد في استثمارات متنوعة. حيث أنه يمكن لمدراء الصناديق تتبع أحد المؤشرات الرئيسية، مثلاً مؤشر كويت – 15، وتوزيع أصول الصندوق في شراء أسهم الشركات المكونة للمؤشر وبنفس الأوزان المستخدمة (</a:t>
            </a:r>
            <a:r>
              <a:rPr lang="en-US"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Passive Management</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p>
          <a:p>
            <a:pPr marL="731520" marR="0" lvl="0" indent="-365760" algn="just" rtl="1">
              <a:lnSpc>
                <a:spcPct val="115000"/>
              </a:lnSpc>
              <a:spcBef>
                <a:spcPts val="6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تستخدم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كأداة مرجعية (</a:t>
            </a:r>
            <a:r>
              <a:rPr lang="en-US"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Benchmark Tool</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 من قبل المستثمرين (حملة الوحدات) لتقييم أداء مدراء الصناديق الاستثمارية، وتحديداً الصناديق التي تتبع مؤشرات خاصة (صناديق المؤشرات).</a:t>
            </a:r>
            <a:r>
              <a:rPr lang="ar-KW" sz="2500" b="1"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 </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pic>
        <p:nvPicPr>
          <p:cNvPr id="8" name="Picture 7"/>
          <p:cNvPicPr>
            <a:picLocks noChangeAspect="1"/>
          </p:cNvPicPr>
          <p:nvPr/>
        </p:nvPicPr>
        <p:blipFill>
          <a:blip r:embed="rId4"/>
          <a:stretch>
            <a:fillRect/>
          </a:stretch>
        </p:blipFill>
        <p:spPr>
          <a:xfrm>
            <a:off x="76200" y="26894"/>
            <a:ext cx="2286000" cy="801315"/>
          </a:xfrm>
          <a:prstGeom prst="rect">
            <a:avLst/>
          </a:prstGeom>
        </p:spPr>
      </p:pic>
      <p:cxnSp>
        <p:nvCxnSpPr>
          <p:cNvPr id="9" name="Straight Connector 8"/>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222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ed Rectangle 20"/>
          <p:cNvSpPr/>
          <p:nvPr/>
        </p:nvSpPr>
        <p:spPr>
          <a:xfrm>
            <a:off x="6821303" y="5916004"/>
            <a:ext cx="1852215" cy="490892"/>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0" name="Rounded Rectangle 19"/>
          <p:cNvSpPr/>
          <p:nvPr/>
        </p:nvSpPr>
        <p:spPr>
          <a:xfrm>
            <a:off x="8098604" y="5132714"/>
            <a:ext cx="618131" cy="673644"/>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9" name="Rounded Rectangle 18"/>
          <p:cNvSpPr/>
          <p:nvPr/>
        </p:nvSpPr>
        <p:spPr>
          <a:xfrm>
            <a:off x="8090005" y="4331172"/>
            <a:ext cx="618131" cy="673644"/>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8" name="Rounded Rectangle 17"/>
          <p:cNvSpPr/>
          <p:nvPr/>
        </p:nvSpPr>
        <p:spPr>
          <a:xfrm>
            <a:off x="8089460" y="3554046"/>
            <a:ext cx="618131" cy="673644"/>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8" name="Rounded Rectangle 7"/>
          <p:cNvSpPr/>
          <p:nvPr/>
        </p:nvSpPr>
        <p:spPr>
          <a:xfrm>
            <a:off x="1783080" y="2423184"/>
            <a:ext cx="5257800" cy="883896"/>
          </a:xfrm>
          <a:prstGeom prst="roundRect">
            <a:avLst/>
          </a:prstGeom>
          <a:solidFill>
            <a:schemeClr val="accent2">
              <a:lumMod val="20000"/>
              <a:lumOff val="80000"/>
            </a:schemeClr>
          </a:solidFill>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8</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ثانيا ً: منهجية حساب المؤشرات السعرية والوزنية</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4" name="Rectangle 3"/>
          <p:cNvSpPr/>
          <p:nvPr/>
        </p:nvSpPr>
        <p:spPr>
          <a:xfrm>
            <a:off x="152400" y="990600"/>
            <a:ext cx="8839200" cy="1246495"/>
          </a:xfrm>
          <a:prstGeom prst="rect">
            <a:avLst/>
          </a:prstGeom>
        </p:spPr>
        <p:txBody>
          <a:bodyPr wrap="square">
            <a:spAutoFit/>
          </a:bodyPr>
          <a:lstStyle/>
          <a:p>
            <a:pPr marL="342900" indent="-342900" algn="just" rtl="1">
              <a:buClr>
                <a:schemeClr val="tx2">
                  <a:lumMod val="50000"/>
                </a:schemeClr>
              </a:buClr>
              <a:buFont typeface="Wingdings" panose="05000000000000000000" pitchFamily="2" charset="2"/>
              <a:buChar char="v"/>
            </a:pPr>
            <a:r>
              <a:rPr lang="ar-KW" sz="2500"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bold art 1" pitchFamily="2" charset="-78"/>
              </a:rPr>
              <a:t>بدايةً نستعرض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مؤشر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الأسعار النسبية والذي يُعد أبسط أنواع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المؤشرات، وذلك بهدف توضيح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بعض المفاهيم المرتبطة بالمؤشرات المستخدمة في أسواق الأوراق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المالية.</a:t>
            </a:r>
            <a:endParaRPr lang="en-US" sz="2500" dirty="0">
              <a:solidFill>
                <a:schemeClr val="tx2">
                  <a:lumMod val="50000"/>
                </a:schemeClr>
              </a:solidFill>
            </a:endParaRPr>
          </a:p>
        </p:txBody>
      </p:sp>
      <p:pic>
        <p:nvPicPr>
          <p:cNvPr id="5" name="Picture 4"/>
          <p:cNvPicPr>
            <a:picLocks noChangeAspect="1"/>
          </p:cNvPicPr>
          <p:nvPr/>
        </p:nvPicPr>
        <p:blipFill>
          <a:blip r:embed="rId4"/>
          <a:stretch>
            <a:fillRect/>
          </a:stretch>
        </p:blipFill>
        <p:spPr>
          <a:xfrm>
            <a:off x="2057400" y="2468904"/>
            <a:ext cx="4763903" cy="729264"/>
          </a:xfrm>
          <a:prstGeom prst="rect">
            <a:avLst/>
          </a:prstGeom>
        </p:spPr>
      </p:pic>
      <p:pic>
        <p:nvPicPr>
          <p:cNvPr id="13" name="Picture 12"/>
          <p:cNvPicPr>
            <a:picLocks noChangeAspect="1"/>
          </p:cNvPicPr>
          <p:nvPr/>
        </p:nvPicPr>
        <p:blipFill>
          <a:blip r:embed="rId5"/>
          <a:stretch>
            <a:fillRect/>
          </a:stretch>
        </p:blipFill>
        <p:spPr>
          <a:xfrm>
            <a:off x="8166812" y="4309986"/>
            <a:ext cx="557784" cy="740550"/>
          </a:xfrm>
          <a:prstGeom prst="rect">
            <a:avLst/>
          </a:prstGeom>
        </p:spPr>
      </p:pic>
      <p:pic>
        <p:nvPicPr>
          <p:cNvPr id="14" name="Picture 13"/>
          <p:cNvPicPr>
            <a:picLocks noChangeAspect="1"/>
          </p:cNvPicPr>
          <p:nvPr/>
        </p:nvPicPr>
        <p:blipFill>
          <a:blip r:embed="rId6"/>
          <a:stretch>
            <a:fillRect/>
          </a:stretch>
        </p:blipFill>
        <p:spPr>
          <a:xfrm>
            <a:off x="8166812" y="3519955"/>
            <a:ext cx="553584" cy="764178"/>
          </a:xfrm>
          <a:prstGeom prst="rect">
            <a:avLst/>
          </a:prstGeom>
        </p:spPr>
      </p:pic>
      <p:pic>
        <p:nvPicPr>
          <p:cNvPr id="15" name="Picture 14"/>
          <p:cNvPicPr>
            <a:picLocks noChangeAspect="1"/>
          </p:cNvPicPr>
          <p:nvPr/>
        </p:nvPicPr>
        <p:blipFill>
          <a:blip r:embed="rId7"/>
          <a:stretch>
            <a:fillRect/>
          </a:stretch>
        </p:blipFill>
        <p:spPr>
          <a:xfrm>
            <a:off x="8162612" y="5105967"/>
            <a:ext cx="557784" cy="703521"/>
          </a:xfrm>
          <a:prstGeom prst="rect">
            <a:avLst/>
          </a:prstGeom>
        </p:spPr>
      </p:pic>
      <p:sp>
        <p:nvSpPr>
          <p:cNvPr id="16" name="Rectangle 15"/>
          <p:cNvSpPr/>
          <p:nvPr/>
        </p:nvSpPr>
        <p:spPr>
          <a:xfrm>
            <a:off x="97958" y="5907261"/>
            <a:ext cx="8682785" cy="534762"/>
          </a:xfrm>
          <a:prstGeom prst="rect">
            <a:avLst/>
          </a:prstGeom>
        </p:spPr>
        <p:txBody>
          <a:bodyPr wrap="square">
            <a:spAutoFit/>
          </a:bodyPr>
          <a:lstStyle/>
          <a:p>
            <a:pPr algn="just" rtl="1">
              <a:lnSpc>
                <a:spcPct val="115000"/>
              </a:lnSpc>
            </a:pPr>
            <a:r>
              <a:rPr lang="en-US" sz="2500" dirty="0" smtClean="0">
                <a:solidFill>
                  <a:srgbClr val="0D0D0D"/>
                </a:solidFill>
                <a:latin typeface="Algerian" panose="04020705040A02060702" pitchFamily="82" charset="0"/>
                <a:ea typeface="Times New Roman" panose="02020603050405020304" pitchFamily="18" charset="0"/>
                <a:cs typeface="mohammad bold art 1" pitchFamily="2" charset="-78"/>
              </a:rPr>
              <a:t>Multiplier</a:t>
            </a:r>
            <a:r>
              <a:rPr lang="en-US" sz="2500" dirty="0" smtClean="0">
                <a:solidFill>
                  <a:srgbClr val="0D0D0D"/>
                </a:solidFill>
                <a:latin typeface="Algerian" panose="04020705040A02060702" pitchFamily="82" charset="0"/>
                <a:ea typeface="Times New Roman" panose="02020603050405020304" pitchFamily="18" charset="0"/>
              </a:rPr>
              <a:t> </a:t>
            </a:r>
            <a:r>
              <a:rPr lang="ar-KW" sz="2500" dirty="0" smtClean="0">
                <a:solidFill>
                  <a:srgbClr val="0D0D0D"/>
                </a:solidFill>
                <a:latin typeface="Algerian" panose="04020705040A02060702" pitchFamily="82" charset="0"/>
                <a:ea typeface="Times New Roman" panose="02020603050405020304" pitchFamily="18" charset="0"/>
              </a:rPr>
              <a:t> </a:t>
            </a:r>
            <a:r>
              <a:rPr lang="en-US" sz="2500" dirty="0" smtClean="0">
                <a:solidFill>
                  <a:srgbClr val="0D0D0D"/>
                </a:solidFill>
                <a:latin typeface="Algerian" panose="04020705040A02060702" pitchFamily="82" charset="0"/>
                <a:ea typeface="Times New Roman" panose="02020603050405020304" pitchFamily="18" charset="0"/>
              </a:rPr>
              <a:t> </a:t>
            </a:r>
            <a:r>
              <a:rPr lang="ar-KW" sz="2500" dirty="0" smtClean="0">
                <a:solidFill>
                  <a:schemeClr val="tx2">
                    <a:lumMod val="50000"/>
                  </a:schemeClr>
                </a:solidFill>
                <a:latin typeface="Algerian" panose="04020705040A02060702" pitchFamily="82" charset="0"/>
                <a:ea typeface="Times New Roman" panose="02020603050405020304" pitchFamily="18" charset="0"/>
                <a:cs typeface="Arial" panose="020B0604020202020204" pitchFamily="34" charset="0"/>
              </a:rPr>
              <a:t>=</a:t>
            </a:r>
            <a:r>
              <a:rPr lang="ar-KW" sz="2500" dirty="0" smtClean="0">
                <a:solidFill>
                  <a:schemeClr val="tx2">
                    <a:lumMod val="50000"/>
                  </a:schemeClr>
                </a:solidFill>
                <a:latin typeface="Algerian" panose="04020705040A02060702" pitchFamily="82" charset="0"/>
                <a:ea typeface="Times New Roman" panose="02020603050405020304" pitchFamily="18" charset="0"/>
                <a:cs typeface="Times New Roman" panose="02020603050405020304" pitchFamily="18" charset="0"/>
              </a:rPr>
              <a:t> </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مضاعف وتكون قيمته عادةً مساوية لـ </a:t>
            </a:r>
            <a:r>
              <a:rPr lang="ar-KW" sz="2500" dirty="0">
                <a:solidFill>
                  <a:schemeClr val="tx2">
                    <a:lumMod val="50000"/>
                  </a:schemeClr>
                </a:solidFill>
                <a:latin typeface="Algerian" panose="04020705040A02060702" pitchFamily="82" charset="0"/>
                <a:ea typeface="Times New Roman" panose="02020603050405020304" pitchFamily="18" charset="0"/>
                <a:cs typeface="+mj-cs"/>
              </a:rPr>
              <a:t>100</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 أو </a:t>
            </a:r>
            <a:r>
              <a:rPr lang="ar-KW" sz="2500" dirty="0">
                <a:solidFill>
                  <a:schemeClr val="tx2">
                    <a:lumMod val="50000"/>
                  </a:schemeClr>
                </a:solidFill>
                <a:latin typeface="Algerian" panose="04020705040A02060702" pitchFamily="82" charset="0"/>
                <a:ea typeface="Times New Roman" panose="02020603050405020304" pitchFamily="18" charset="0"/>
                <a:cs typeface="+mj-cs"/>
              </a:rPr>
              <a:t>1000</a:t>
            </a:r>
            <a:r>
              <a:rPr lang="ar-KW" sz="2500" dirty="0">
                <a:solidFill>
                  <a:schemeClr val="tx2">
                    <a:lumMod val="50000"/>
                  </a:schemeClr>
                </a:solidFill>
                <a:latin typeface="Algerian" panose="04020705040A02060702" pitchFamily="82" charset="0"/>
                <a:ea typeface="Times New Roman" panose="02020603050405020304" pitchFamily="18" charset="0"/>
                <a:cs typeface="mohammad bold art 1" pitchFamily="2" charset="-78"/>
              </a:rPr>
              <a:t>.</a:t>
            </a:r>
            <a:endParaRPr lang="en-US" sz="2500" dirty="0">
              <a:solidFill>
                <a:schemeClr val="tx2">
                  <a:lumMod val="50000"/>
                </a:schemeClr>
              </a:solidFill>
              <a:effectLst/>
              <a:latin typeface="Algerian" panose="04020705040A02060702" pitchFamily="82" charset="0"/>
              <a:ea typeface="Times New Roman" panose="02020603050405020304" pitchFamily="18" charset="0"/>
            </a:endParaRPr>
          </a:p>
        </p:txBody>
      </p:sp>
      <p:sp>
        <p:nvSpPr>
          <p:cNvPr id="17" name="Rectangle 16"/>
          <p:cNvSpPr/>
          <p:nvPr/>
        </p:nvSpPr>
        <p:spPr>
          <a:xfrm>
            <a:off x="472059" y="3618054"/>
            <a:ext cx="7522464" cy="2020746"/>
          </a:xfrm>
          <a:prstGeom prst="rect">
            <a:avLst/>
          </a:prstGeom>
        </p:spPr>
        <p:txBody>
          <a:bodyPr wrap="square">
            <a:spAutoFit/>
          </a:bodyPr>
          <a:lstStyle/>
          <a:p>
            <a:pPr algn="just" rtl="1">
              <a:lnSpc>
                <a:spcPct val="115000"/>
              </a:lnSpc>
              <a:spcBef>
                <a:spcPts val="1200"/>
              </a:spcBef>
              <a:spcAft>
                <a:spcPts val="1200"/>
              </a:spcAft>
            </a:pPr>
            <a:r>
              <a:rPr lang="ar-SA" sz="2500" dirty="0">
                <a:solidFill>
                  <a:schemeClr val="tx2">
                    <a:lumMod val="50000"/>
                  </a:schemeClr>
                </a:solidFill>
                <a:latin typeface="Times New Roman" panose="02020603050405020304" pitchFamily="18" charset="0"/>
                <a:ea typeface="Times New Roman" panose="02020603050405020304" pitchFamily="18" charset="0"/>
              </a:rPr>
              <a:t>= </a:t>
            </a:r>
            <a:r>
              <a:rPr lang="ar-SA"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قيمة المؤشر في الفتر</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ة  </a:t>
            </a:r>
            <a:r>
              <a:rPr lang="en-US" sz="2500" b="1" i="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t</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أو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ما يعرف بفترة المقارنة.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algn="just" rtl="1">
              <a:lnSpc>
                <a:spcPct val="115000"/>
              </a:lnSpc>
              <a:spcBef>
                <a:spcPts val="1200"/>
              </a:spcBef>
              <a:spcAft>
                <a:spcPts val="1200"/>
              </a:spcAft>
            </a:pPr>
            <a:r>
              <a:rPr lang="ar-SA" sz="2500" dirty="0">
                <a:solidFill>
                  <a:schemeClr val="tx2">
                    <a:lumMod val="50000"/>
                  </a:schemeClr>
                </a:solidFill>
                <a:latin typeface="Times New Roman" panose="02020603050405020304" pitchFamily="18" charset="0"/>
                <a:ea typeface="Times New Roman" panose="02020603050405020304" pitchFamily="18" charset="0"/>
              </a:rPr>
              <a:t>= </a:t>
            </a:r>
            <a:r>
              <a:rPr lang="ar-SA"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سعر السهم في فترة المقارنة.</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algn="just" rtl="1">
              <a:lnSpc>
                <a:spcPct val="115000"/>
              </a:lnSpc>
              <a:spcBef>
                <a:spcPts val="1200"/>
              </a:spcBef>
              <a:spcAft>
                <a:spcPts val="1200"/>
              </a:spcAft>
            </a:pPr>
            <a:r>
              <a:rPr lang="ar-KW" sz="25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a:t>
            </a:r>
            <a:r>
              <a:rPr lang="ar-KW" sz="25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سعر السهم في فترة الأساس.</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pic>
        <p:nvPicPr>
          <p:cNvPr id="22" name="Picture 21"/>
          <p:cNvPicPr>
            <a:picLocks noChangeAspect="1"/>
          </p:cNvPicPr>
          <p:nvPr/>
        </p:nvPicPr>
        <p:blipFill>
          <a:blip r:embed="rId8"/>
          <a:stretch>
            <a:fillRect/>
          </a:stretch>
        </p:blipFill>
        <p:spPr>
          <a:xfrm>
            <a:off x="76200" y="26894"/>
            <a:ext cx="2286000" cy="801315"/>
          </a:xfrm>
          <a:prstGeom prst="rect">
            <a:avLst/>
          </a:prstGeom>
        </p:spPr>
      </p:pic>
      <p:cxnSp>
        <p:nvCxnSpPr>
          <p:cNvPr id="23" name="Straight Connector 22"/>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7763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3221736" y="204216"/>
            <a:ext cx="2590800" cy="5264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4" name="Rounded Rectangle 23"/>
          <p:cNvSpPr/>
          <p:nvPr/>
        </p:nvSpPr>
        <p:spPr>
          <a:xfrm>
            <a:off x="254240" y="4568288"/>
            <a:ext cx="8737360" cy="841912"/>
          </a:xfrm>
          <a:prstGeom prst="roundRect">
            <a:avLst/>
          </a:prstGeom>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rtlCol="0" anchor="ctr"/>
          <a:lstStyle/>
          <a:p>
            <a:pPr algn="ctr"/>
            <a:endParaRPr lang="en-US">
              <a:solidFill>
                <a:schemeClr val="bg1"/>
              </a:solidFill>
            </a:endParaRPr>
          </a:p>
        </p:txBody>
      </p:sp>
      <p:sp>
        <p:nvSpPr>
          <p:cNvPr id="23" name="Rectangle 22"/>
          <p:cNvSpPr/>
          <p:nvPr/>
        </p:nvSpPr>
        <p:spPr>
          <a:xfrm>
            <a:off x="304800" y="914400"/>
            <a:ext cx="8610600" cy="3570748"/>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9</a:t>
            </a:fld>
            <a:endParaRPr lang="en-US" b="1" dirty="0">
              <a:latin typeface="Times New Roman" pitchFamily="18" charset="0"/>
              <a:cs typeface="Times New Roman" pitchFamily="18" charset="0"/>
            </a:endParaRPr>
          </a:p>
        </p:txBody>
      </p:sp>
      <p:sp>
        <p:nvSpPr>
          <p:cNvPr id="12" name="Title 1"/>
          <p:cNvSpPr txBox="1">
            <a:spLocks/>
          </p:cNvSpPr>
          <p:nvPr/>
        </p:nvSpPr>
        <p:spPr>
          <a:xfrm>
            <a:off x="1981200" y="74060"/>
            <a:ext cx="70104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effectLst>
                  <a:outerShdw blurRad="38100" dist="38100" dir="2700000" algn="tl">
                    <a:srgbClr val="000000">
                      <a:alpha val="43137"/>
                    </a:srgbClr>
                  </a:outerShdw>
                </a:effectLst>
                <a:cs typeface="mohammad bold art 1" pitchFamily="2" charset="-78"/>
              </a:rPr>
              <a:t>تابع - ثانيا ً... </a:t>
            </a:r>
            <a:endParaRPr lang="en-US" sz="2600" dirty="0">
              <a:solidFill>
                <a:schemeClr val="accent2">
                  <a:lumMod val="50000"/>
                </a:schemeClr>
              </a:solidFill>
              <a:effectLst>
                <a:outerShdw blurRad="38100" dist="38100" dir="2700000" algn="tl">
                  <a:srgbClr val="000000">
                    <a:alpha val="43137"/>
                  </a:srgbClr>
                </a:outerShdw>
              </a:effectLst>
              <a:cs typeface="mohammad bold art 1" pitchFamily="2" charset="-78"/>
            </a:endParaRPr>
          </a:p>
        </p:txBody>
      </p:sp>
      <p:sp>
        <p:nvSpPr>
          <p:cNvPr id="19" name="Rectangle 18"/>
          <p:cNvSpPr/>
          <p:nvPr/>
        </p:nvSpPr>
        <p:spPr>
          <a:xfrm>
            <a:off x="3429000" y="208746"/>
            <a:ext cx="2004060" cy="492443"/>
          </a:xfrm>
          <a:prstGeom prst="rect">
            <a:avLst/>
          </a:prstGeom>
        </p:spPr>
        <p:txBody>
          <a:bodyPr wrap="square">
            <a:spAutoFit/>
          </a:bodyPr>
          <a:lstStyle/>
          <a:p>
            <a:pPr algn="just" rtl="1">
              <a:buClr>
                <a:schemeClr val="accent2">
                  <a:lumMod val="50000"/>
                </a:schemeClr>
              </a:buClr>
            </a:pPr>
            <a:r>
              <a:rPr lang="ar-KW" sz="2600"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ohammad bold art 1" pitchFamily="2" charset="-78"/>
              </a:rPr>
              <a:t>مثال توضيحي</a:t>
            </a:r>
            <a:endParaRPr lang="en-US" sz="2600" dirty="0">
              <a:solidFill>
                <a:schemeClr val="tx2">
                  <a:lumMod val="50000"/>
                </a:schemeClr>
              </a:solidFill>
              <a:effectLst>
                <a:outerShdw blurRad="38100" dist="38100" dir="2700000" algn="tl">
                  <a:srgbClr val="000000">
                    <a:alpha val="43137"/>
                  </a:srgbClr>
                </a:outerShdw>
              </a:effectLst>
            </a:endParaRPr>
          </a:p>
        </p:txBody>
      </p:sp>
      <p:sp>
        <p:nvSpPr>
          <p:cNvPr id="20" name="Rectangle 19"/>
          <p:cNvSpPr/>
          <p:nvPr/>
        </p:nvSpPr>
        <p:spPr>
          <a:xfrm>
            <a:off x="676466" y="5503043"/>
            <a:ext cx="7467600" cy="1246495"/>
          </a:xfrm>
          <a:prstGeom prst="rect">
            <a:avLst/>
          </a:prstGeom>
          <a:solidFill>
            <a:schemeClr val="tx2">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ctr" rtl="1"/>
            <a:r>
              <a:rPr lang="ar-SA" sz="2500" dirty="0">
                <a:solidFill>
                  <a:schemeClr val="bg1"/>
                </a:solidFill>
                <a:latin typeface="Times New Roman" panose="02020603050405020304" pitchFamily="18" charset="0"/>
                <a:ea typeface="Times New Roman" panose="02020603050405020304" pitchFamily="18" charset="0"/>
                <a:cs typeface="mohammad bold art 1" pitchFamily="2" charset="-78"/>
              </a:rPr>
              <a:t>اختلاف فترة الأساس أو قيمة المضاعف سوف تؤثر فقط على القيم المطلقة للمؤشر ولكنها لن تؤثر على معدلات التغير فيه واتجاه حركته (صعوداً أو نزولاً). </a:t>
            </a:r>
            <a:endParaRPr lang="en-US" sz="2500" dirty="0">
              <a:solidFill>
                <a:schemeClr val="bg1"/>
              </a:solidFill>
            </a:endParaRPr>
          </a:p>
        </p:txBody>
      </p:sp>
      <p:pic>
        <p:nvPicPr>
          <p:cNvPr id="22" name="Picture 21"/>
          <p:cNvPicPr>
            <a:picLocks noChangeAspect="1"/>
          </p:cNvPicPr>
          <p:nvPr/>
        </p:nvPicPr>
        <p:blipFill>
          <a:blip r:embed="rId4"/>
          <a:stretch>
            <a:fillRect/>
          </a:stretch>
        </p:blipFill>
        <p:spPr>
          <a:xfrm>
            <a:off x="228889" y="939833"/>
            <a:ext cx="8584960" cy="4512443"/>
          </a:xfrm>
          <a:prstGeom prst="rect">
            <a:avLst/>
          </a:prstGeom>
        </p:spPr>
      </p:pic>
      <p:pic>
        <p:nvPicPr>
          <p:cNvPr id="14" name="Picture 13"/>
          <p:cNvPicPr>
            <a:picLocks noChangeAspect="1"/>
          </p:cNvPicPr>
          <p:nvPr/>
        </p:nvPicPr>
        <p:blipFill>
          <a:blip r:embed="rId5"/>
          <a:stretch>
            <a:fillRect/>
          </a:stretch>
        </p:blipFill>
        <p:spPr>
          <a:xfrm>
            <a:off x="76200" y="26894"/>
            <a:ext cx="2286000" cy="801315"/>
          </a:xfrm>
          <a:prstGeom prst="rect">
            <a:avLst/>
          </a:prstGeom>
        </p:spPr>
      </p:pic>
      <p:cxnSp>
        <p:nvCxnSpPr>
          <p:cNvPr id="15" name="Straight Connector 14"/>
          <p:cNvCxnSpPr/>
          <p:nvPr/>
        </p:nvCxnSpPr>
        <p:spPr>
          <a:xfrm>
            <a:off x="3261360" y="838200"/>
            <a:ext cx="557784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8226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3301</TotalTime>
  <Words>1599</Words>
  <Application>Microsoft Office PowerPoint</Application>
  <PresentationFormat>On-screen Show (4:3)</PresentationFormat>
  <Paragraphs>158</Paragraphs>
  <Slides>25</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Algerian</vt:lpstr>
      <vt:lpstr>Arial</vt:lpstr>
      <vt:lpstr>Calibri</vt:lpstr>
      <vt:lpstr>mohammad bold art 1</vt:lpstr>
      <vt:lpstr>Times New Roman</vt:lpstr>
      <vt:lpstr>Wingdings</vt:lpstr>
      <vt:lpstr>Office Theme</vt:lpstr>
      <vt:lpstr>ورشة عمل توعوية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أداء سوق الكويت للأوراق المالية يناير 2014 إلى 28 ديسمبر/ 2014</dc:title>
  <dc:creator>Mahmoud A Bushehri</dc:creator>
  <cp:lastModifiedBy>Mahmoud A Bushehri</cp:lastModifiedBy>
  <cp:revision>301</cp:revision>
  <cp:lastPrinted>2016-12-26T04:49:06Z</cp:lastPrinted>
  <dcterms:created xsi:type="dcterms:W3CDTF">2014-12-29T11:49:43Z</dcterms:created>
  <dcterms:modified xsi:type="dcterms:W3CDTF">2016-12-26T12:12:48Z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392afcd8-b467-4a6b-9255-0f3a5f72fffc</vt:lpwstr>
  </property>
</Properties>
</file>