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sldIdLst>
    <p:sldId id="256" r:id="rId2"/>
    <p:sldId id="290" r:id="rId3"/>
    <p:sldId id="316" r:id="rId4"/>
    <p:sldId id="322" r:id="rId5"/>
    <p:sldId id="324" r:id="rId6"/>
    <p:sldId id="317" r:id="rId7"/>
    <p:sldId id="325" r:id="rId8"/>
    <p:sldId id="326" r:id="rId9"/>
    <p:sldId id="315" r:id="rId10"/>
    <p:sldId id="327" r:id="rId11"/>
    <p:sldId id="328" r:id="rId12"/>
    <p:sldId id="329" r:id="rId13"/>
    <p:sldId id="333" r:id="rId14"/>
    <p:sldId id="334" r:id="rId15"/>
    <p:sldId id="335" r:id="rId16"/>
    <p:sldId id="346" r:id="rId17"/>
    <p:sldId id="336" r:id="rId18"/>
    <p:sldId id="345" r:id="rId19"/>
    <p:sldId id="338" r:id="rId20"/>
    <p:sldId id="337" r:id="rId21"/>
    <p:sldId id="341" r:id="rId22"/>
    <p:sldId id="342" r:id="rId23"/>
    <p:sldId id="343" r:id="rId24"/>
    <p:sldId id="344" r:id="rId25"/>
    <p:sldId id="275" r:id="rId26"/>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516F9486-4AF7-4865-929D-79EBF56ADB04}">
          <p14:sldIdLst>
            <p14:sldId id="256"/>
            <p14:sldId id="290"/>
            <p14:sldId id="316"/>
            <p14:sldId id="322"/>
            <p14:sldId id="324"/>
            <p14:sldId id="317"/>
            <p14:sldId id="325"/>
            <p14:sldId id="326"/>
            <p14:sldId id="315"/>
            <p14:sldId id="327"/>
            <p14:sldId id="328"/>
            <p14:sldId id="329"/>
            <p14:sldId id="333"/>
            <p14:sldId id="334"/>
            <p14:sldId id="335"/>
            <p14:sldId id="346"/>
            <p14:sldId id="336"/>
            <p14:sldId id="345"/>
            <p14:sldId id="338"/>
            <p14:sldId id="337"/>
            <p14:sldId id="341"/>
            <p14:sldId id="342"/>
            <p14:sldId id="343"/>
            <p14:sldId id="344"/>
          </p14:sldIdLst>
        </p14:section>
        <p14:section name="Untitled Section" id="{6D4F1347-8DF9-4688-A7A7-C745E7FCE6FC}">
          <p14:sldIdLst>
            <p14:sldId id="275"/>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24626"/>
    <a:srgbClr val="6F350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1628" autoAdjust="0"/>
  </p:normalViewPr>
  <p:slideViewPr>
    <p:cSldViewPr>
      <p:cViewPr varScale="1">
        <p:scale>
          <a:sx n="105" d="100"/>
          <a:sy n="105" d="100"/>
        </p:scale>
        <p:origin x="1794" y="11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971796" y="0"/>
            <a:ext cx="3038604" cy="465266"/>
          </a:xfrm>
          <a:prstGeom prst="rect">
            <a:avLst/>
          </a:prstGeom>
        </p:spPr>
        <p:txBody>
          <a:bodyPr vert="horz" lIns="91440" tIns="45720" rIns="91440" bIns="45720" rtlCol="1"/>
          <a:lstStyle>
            <a:lvl1pPr algn="r">
              <a:defRPr sz="1200"/>
            </a:lvl1pPr>
          </a:lstStyle>
          <a:p>
            <a:endParaRPr lang="ar-KW"/>
          </a:p>
        </p:txBody>
      </p:sp>
      <p:sp>
        <p:nvSpPr>
          <p:cNvPr id="3" name="Date Placeholder 2"/>
          <p:cNvSpPr>
            <a:spLocks noGrp="1"/>
          </p:cNvSpPr>
          <p:nvPr>
            <p:ph type="dt" idx="1"/>
          </p:nvPr>
        </p:nvSpPr>
        <p:spPr>
          <a:xfrm>
            <a:off x="1638" y="0"/>
            <a:ext cx="3038604" cy="465266"/>
          </a:xfrm>
          <a:prstGeom prst="rect">
            <a:avLst/>
          </a:prstGeom>
        </p:spPr>
        <p:txBody>
          <a:bodyPr vert="horz" lIns="91440" tIns="45720" rIns="91440" bIns="45720" rtlCol="1"/>
          <a:lstStyle>
            <a:lvl1pPr algn="l">
              <a:defRPr sz="1200"/>
            </a:lvl1pPr>
          </a:lstStyle>
          <a:p>
            <a:fld id="{E1B445E3-BFE0-4002-8E4B-B40FA799DB47}" type="datetimeFigureOut">
              <a:rPr lang="ar-KW" smtClean="0"/>
              <a:t>27/03/1438</a:t>
            </a:fld>
            <a:endParaRPr lang="ar-KW"/>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1" anchor="ctr"/>
          <a:lstStyle/>
          <a:p>
            <a:endParaRPr lang="ar-KW"/>
          </a:p>
        </p:txBody>
      </p:sp>
      <p:sp>
        <p:nvSpPr>
          <p:cNvPr id="5" name="Notes Placeholder 4"/>
          <p:cNvSpPr>
            <a:spLocks noGrp="1"/>
          </p:cNvSpPr>
          <p:nvPr>
            <p:ph type="body" sz="quarter" idx="3"/>
          </p:nvPr>
        </p:nvSpPr>
        <p:spPr>
          <a:xfrm>
            <a:off x="700714" y="4416311"/>
            <a:ext cx="5608975" cy="4182934"/>
          </a:xfrm>
          <a:prstGeom prst="rect">
            <a:avLst/>
          </a:prstGeom>
        </p:spPr>
        <p:txBody>
          <a:bodyPr vert="horz" lIns="91440" tIns="45720" rIns="91440" bIns="45720" rtlCol="1"/>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KW"/>
          </a:p>
        </p:txBody>
      </p:sp>
      <p:sp>
        <p:nvSpPr>
          <p:cNvPr id="6" name="Footer Placeholder 5"/>
          <p:cNvSpPr>
            <a:spLocks noGrp="1"/>
          </p:cNvSpPr>
          <p:nvPr>
            <p:ph type="ftr" sz="quarter" idx="4"/>
          </p:nvPr>
        </p:nvSpPr>
        <p:spPr>
          <a:xfrm>
            <a:off x="3971796" y="8829648"/>
            <a:ext cx="3038604" cy="465266"/>
          </a:xfrm>
          <a:prstGeom prst="rect">
            <a:avLst/>
          </a:prstGeom>
        </p:spPr>
        <p:txBody>
          <a:bodyPr vert="horz" lIns="91440" tIns="45720" rIns="91440" bIns="45720" rtlCol="1" anchor="b"/>
          <a:lstStyle>
            <a:lvl1pPr algn="r">
              <a:defRPr sz="1200"/>
            </a:lvl1pPr>
          </a:lstStyle>
          <a:p>
            <a:endParaRPr lang="ar-KW"/>
          </a:p>
        </p:txBody>
      </p:sp>
      <p:sp>
        <p:nvSpPr>
          <p:cNvPr id="7" name="Slide Number Placeholder 6"/>
          <p:cNvSpPr>
            <a:spLocks noGrp="1"/>
          </p:cNvSpPr>
          <p:nvPr>
            <p:ph type="sldNum" sz="quarter" idx="5"/>
          </p:nvPr>
        </p:nvSpPr>
        <p:spPr>
          <a:xfrm>
            <a:off x="1638" y="8829648"/>
            <a:ext cx="3038604" cy="465266"/>
          </a:xfrm>
          <a:prstGeom prst="rect">
            <a:avLst/>
          </a:prstGeom>
        </p:spPr>
        <p:txBody>
          <a:bodyPr vert="horz" lIns="91440" tIns="45720" rIns="91440" bIns="45720" rtlCol="1" anchor="b"/>
          <a:lstStyle>
            <a:lvl1pPr algn="l">
              <a:defRPr sz="1200"/>
            </a:lvl1pPr>
          </a:lstStyle>
          <a:p>
            <a:fld id="{FCF88EAD-2B0C-4B9B-B078-F1D71BB11FB2}" type="slidenum">
              <a:rPr lang="ar-KW" smtClean="0"/>
              <a:t>‹#›</a:t>
            </a:fld>
            <a:endParaRPr lang="ar-KW"/>
          </a:p>
        </p:txBody>
      </p:sp>
    </p:spTree>
    <p:extLst>
      <p:ext uri="{BB962C8B-B14F-4D97-AF65-F5344CB8AC3E}">
        <p14:creationId xmlns:p14="http://schemas.microsoft.com/office/powerpoint/2010/main" val="3820814237"/>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CF88EAD-2B0C-4B9B-B078-F1D71BB11FB2}" type="slidenum">
              <a:rPr lang="ar-KW" smtClean="0"/>
              <a:t>2</a:t>
            </a:fld>
            <a:endParaRPr lang="ar-KW"/>
          </a:p>
        </p:txBody>
      </p:sp>
    </p:spTree>
    <p:extLst>
      <p:ext uri="{BB962C8B-B14F-4D97-AF65-F5344CB8AC3E}">
        <p14:creationId xmlns:p14="http://schemas.microsoft.com/office/powerpoint/2010/main" val="15797708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CF88EAD-2B0C-4B9B-B078-F1D71BB11FB2}" type="slidenum">
              <a:rPr lang="ar-KW" smtClean="0"/>
              <a:t>11</a:t>
            </a:fld>
            <a:endParaRPr lang="ar-KW"/>
          </a:p>
        </p:txBody>
      </p:sp>
    </p:spTree>
    <p:extLst>
      <p:ext uri="{BB962C8B-B14F-4D97-AF65-F5344CB8AC3E}">
        <p14:creationId xmlns:p14="http://schemas.microsoft.com/office/powerpoint/2010/main" val="124679176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CF88EAD-2B0C-4B9B-B078-F1D71BB11FB2}" type="slidenum">
              <a:rPr lang="ar-KW" smtClean="0"/>
              <a:t>12</a:t>
            </a:fld>
            <a:endParaRPr lang="ar-KW"/>
          </a:p>
        </p:txBody>
      </p:sp>
    </p:spTree>
    <p:extLst>
      <p:ext uri="{BB962C8B-B14F-4D97-AF65-F5344CB8AC3E}">
        <p14:creationId xmlns:p14="http://schemas.microsoft.com/office/powerpoint/2010/main" val="307205848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CF88EAD-2B0C-4B9B-B078-F1D71BB11FB2}" type="slidenum">
              <a:rPr lang="ar-KW" smtClean="0"/>
              <a:t>13</a:t>
            </a:fld>
            <a:endParaRPr lang="ar-KW"/>
          </a:p>
        </p:txBody>
      </p:sp>
    </p:spTree>
    <p:extLst>
      <p:ext uri="{BB962C8B-B14F-4D97-AF65-F5344CB8AC3E}">
        <p14:creationId xmlns:p14="http://schemas.microsoft.com/office/powerpoint/2010/main" val="51399216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CF88EAD-2B0C-4B9B-B078-F1D71BB11FB2}" type="slidenum">
              <a:rPr lang="ar-KW" smtClean="0"/>
              <a:t>14</a:t>
            </a:fld>
            <a:endParaRPr lang="ar-KW"/>
          </a:p>
        </p:txBody>
      </p:sp>
    </p:spTree>
    <p:extLst>
      <p:ext uri="{BB962C8B-B14F-4D97-AF65-F5344CB8AC3E}">
        <p14:creationId xmlns:p14="http://schemas.microsoft.com/office/powerpoint/2010/main" val="119702934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CF88EAD-2B0C-4B9B-B078-F1D71BB11FB2}" type="slidenum">
              <a:rPr lang="ar-KW" smtClean="0"/>
              <a:t>15</a:t>
            </a:fld>
            <a:endParaRPr lang="ar-KW"/>
          </a:p>
        </p:txBody>
      </p:sp>
    </p:spTree>
    <p:extLst>
      <p:ext uri="{BB962C8B-B14F-4D97-AF65-F5344CB8AC3E}">
        <p14:creationId xmlns:p14="http://schemas.microsoft.com/office/powerpoint/2010/main" val="404921413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CF88EAD-2B0C-4B9B-B078-F1D71BB11FB2}" type="slidenum">
              <a:rPr lang="ar-KW" smtClean="0"/>
              <a:t>16</a:t>
            </a:fld>
            <a:endParaRPr lang="ar-KW"/>
          </a:p>
        </p:txBody>
      </p:sp>
    </p:spTree>
    <p:extLst>
      <p:ext uri="{BB962C8B-B14F-4D97-AF65-F5344CB8AC3E}">
        <p14:creationId xmlns:p14="http://schemas.microsoft.com/office/powerpoint/2010/main" val="268947848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CF88EAD-2B0C-4B9B-B078-F1D71BB11FB2}" type="slidenum">
              <a:rPr lang="ar-KW" smtClean="0"/>
              <a:t>17</a:t>
            </a:fld>
            <a:endParaRPr lang="ar-KW"/>
          </a:p>
        </p:txBody>
      </p:sp>
    </p:spTree>
    <p:extLst>
      <p:ext uri="{BB962C8B-B14F-4D97-AF65-F5344CB8AC3E}">
        <p14:creationId xmlns:p14="http://schemas.microsoft.com/office/powerpoint/2010/main" val="269417191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CF88EAD-2B0C-4B9B-B078-F1D71BB11FB2}" type="slidenum">
              <a:rPr lang="ar-KW" smtClean="0"/>
              <a:t>18</a:t>
            </a:fld>
            <a:endParaRPr lang="ar-KW"/>
          </a:p>
        </p:txBody>
      </p:sp>
    </p:spTree>
    <p:extLst>
      <p:ext uri="{BB962C8B-B14F-4D97-AF65-F5344CB8AC3E}">
        <p14:creationId xmlns:p14="http://schemas.microsoft.com/office/powerpoint/2010/main" val="102205834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CF88EAD-2B0C-4B9B-B078-F1D71BB11FB2}" type="slidenum">
              <a:rPr lang="ar-KW" smtClean="0"/>
              <a:t>19</a:t>
            </a:fld>
            <a:endParaRPr lang="ar-KW"/>
          </a:p>
        </p:txBody>
      </p:sp>
    </p:spTree>
    <p:extLst>
      <p:ext uri="{BB962C8B-B14F-4D97-AF65-F5344CB8AC3E}">
        <p14:creationId xmlns:p14="http://schemas.microsoft.com/office/powerpoint/2010/main" val="347398998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CF88EAD-2B0C-4B9B-B078-F1D71BB11FB2}" type="slidenum">
              <a:rPr lang="ar-KW" smtClean="0"/>
              <a:t>20</a:t>
            </a:fld>
            <a:endParaRPr lang="ar-KW"/>
          </a:p>
        </p:txBody>
      </p:sp>
    </p:spTree>
    <p:extLst>
      <p:ext uri="{BB962C8B-B14F-4D97-AF65-F5344CB8AC3E}">
        <p14:creationId xmlns:p14="http://schemas.microsoft.com/office/powerpoint/2010/main" val="42859245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CF88EAD-2B0C-4B9B-B078-F1D71BB11FB2}" type="slidenum">
              <a:rPr lang="ar-KW" smtClean="0"/>
              <a:t>3</a:t>
            </a:fld>
            <a:endParaRPr lang="ar-KW"/>
          </a:p>
        </p:txBody>
      </p:sp>
    </p:spTree>
    <p:extLst>
      <p:ext uri="{BB962C8B-B14F-4D97-AF65-F5344CB8AC3E}">
        <p14:creationId xmlns:p14="http://schemas.microsoft.com/office/powerpoint/2010/main" val="233787105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CF88EAD-2B0C-4B9B-B078-F1D71BB11FB2}" type="slidenum">
              <a:rPr lang="ar-KW" smtClean="0"/>
              <a:t>21</a:t>
            </a:fld>
            <a:endParaRPr lang="ar-KW"/>
          </a:p>
        </p:txBody>
      </p:sp>
    </p:spTree>
    <p:extLst>
      <p:ext uri="{BB962C8B-B14F-4D97-AF65-F5344CB8AC3E}">
        <p14:creationId xmlns:p14="http://schemas.microsoft.com/office/powerpoint/2010/main" val="317260615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CF88EAD-2B0C-4B9B-B078-F1D71BB11FB2}" type="slidenum">
              <a:rPr lang="ar-KW" smtClean="0"/>
              <a:t>22</a:t>
            </a:fld>
            <a:endParaRPr lang="ar-KW"/>
          </a:p>
        </p:txBody>
      </p:sp>
    </p:spTree>
    <p:extLst>
      <p:ext uri="{BB962C8B-B14F-4D97-AF65-F5344CB8AC3E}">
        <p14:creationId xmlns:p14="http://schemas.microsoft.com/office/powerpoint/2010/main" val="342377593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CF88EAD-2B0C-4B9B-B078-F1D71BB11FB2}" type="slidenum">
              <a:rPr lang="ar-KW" smtClean="0"/>
              <a:t>23</a:t>
            </a:fld>
            <a:endParaRPr lang="ar-KW"/>
          </a:p>
        </p:txBody>
      </p:sp>
    </p:spTree>
    <p:extLst>
      <p:ext uri="{BB962C8B-B14F-4D97-AF65-F5344CB8AC3E}">
        <p14:creationId xmlns:p14="http://schemas.microsoft.com/office/powerpoint/2010/main" val="335098399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CF88EAD-2B0C-4B9B-B078-F1D71BB11FB2}" type="slidenum">
              <a:rPr lang="ar-KW" smtClean="0"/>
              <a:t>24</a:t>
            </a:fld>
            <a:endParaRPr lang="ar-KW"/>
          </a:p>
        </p:txBody>
      </p:sp>
    </p:spTree>
    <p:extLst>
      <p:ext uri="{BB962C8B-B14F-4D97-AF65-F5344CB8AC3E}">
        <p14:creationId xmlns:p14="http://schemas.microsoft.com/office/powerpoint/2010/main" val="27235553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CF88EAD-2B0C-4B9B-B078-F1D71BB11FB2}" type="slidenum">
              <a:rPr lang="ar-KW" smtClean="0"/>
              <a:t>4</a:t>
            </a:fld>
            <a:endParaRPr lang="ar-KW"/>
          </a:p>
        </p:txBody>
      </p:sp>
    </p:spTree>
    <p:extLst>
      <p:ext uri="{BB962C8B-B14F-4D97-AF65-F5344CB8AC3E}">
        <p14:creationId xmlns:p14="http://schemas.microsoft.com/office/powerpoint/2010/main" val="275638458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CF88EAD-2B0C-4B9B-B078-F1D71BB11FB2}" type="slidenum">
              <a:rPr lang="ar-KW" smtClean="0"/>
              <a:t>5</a:t>
            </a:fld>
            <a:endParaRPr lang="ar-KW"/>
          </a:p>
        </p:txBody>
      </p:sp>
    </p:spTree>
    <p:extLst>
      <p:ext uri="{BB962C8B-B14F-4D97-AF65-F5344CB8AC3E}">
        <p14:creationId xmlns:p14="http://schemas.microsoft.com/office/powerpoint/2010/main" val="2875545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CF88EAD-2B0C-4B9B-B078-F1D71BB11FB2}" type="slidenum">
              <a:rPr lang="ar-KW" smtClean="0"/>
              <a:t>6</a:t>
            </a:fld>
            <a:endParaRPr lang="ar-KW"/>
          </a:p>
        </p:txBody>
      </p:sp>
    </p:spTree>
    <p:extLst>
      <p:ext uri="{BB962C8B-B14F-4D97-AF65-F5344CB8AC3E}">
        <p14:creationId xmlns:p14="http://schemas.microsoft.com/office/powerpoint/2010/main" val="322385449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CF88EAD-2B0C-4B9B-B078-F1D71BB11FB2}" type="slidenum">
              <a:rPr lang="ar-KW" smtClean="0"/>
              <a:t>7</a:t>
            </a:fld>
            <a:endParaRPr lang="ar-KW"/>
          </a:p>
        </p:txBody>
      </p:sp>
    </p:spTree>
    <p:extLst>
      <p:ext uri="{BB962C8B-B14F-4D97-AF65-F5344CB8AC3E}">
        <p14:creationId xmlns:p14="http://schemas.microsoft.com/office/powerpoint/2010/main" val="195189963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CF88EAD-2B0C-4B9B-B078-F1D71BB11FB2}" type="slidenum">
              <a:rPr lang="ar-KW" smtClean="0"/>
              <a:t>8</a:t>
            </a:fld>
            <a:endParaRPr lang="ar-KW"/>
          </a:p>
        </p:txBody>
      </p:sp>
    </p:spTree>
    <p:extLst>
      <p:ext uri="{BB962C8B-B14F-4D97-AF65-F5344CB8AC3E}">
        <p14:creationId xmlns:p14="http://schemas.microsoft.com/office/powerpoint/2010/main" val="365137261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CF88EAD-2B0C-4B9B-B078-F1D71BB11FB2}" type="slidenum">
              <a:rPr lang="ar-KW" smtClean="0"/>
              <a:t>9</a:t>
            </a:fld>
            <a:endParaRPr lang="ar-KW"/>
          </a:p>
        </p:txBody>
      </p:sp>
    </p:spTree>
    <p:extLst>
      <p:ext uri="{BB962C8B-B14F-4D97-AF65-F5344CB8AC3E}">
        <p14:creationId xmlns:p14="http://schemas.microsoft.com/office/powerpoint/2010/main" val="133982184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CF88EAD-2B0C-4B9B-B078-F1D71BB11FB2}" type="slidenum">
              <a:rPr lang="ar-KW" smtClean="0"/>
              <a:t>10</a:t>
            </a:fld>
            <a:endParaRPr lang="ar-KW"/>
          </a:p>
        </p:txBody>
      </p:sp>
    </p:spTree>
    <p:extLst>
      <p:ext uri="{BB962C8B-B14F-4D97-AF65-F5344CB8AC3E}">
        <p14:creationId xmlns:p14="http://schemas.microsoft.com/office/powerpoint/2010/main" val="3588650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C4AED86-4B42-478B-B996-ED18709E84EA}" type="datetime1">
              <a:rPr lang="en-US" smtClean="0"/>
              <a:t>26/12/2016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6888760" y="6373128"/>
            <a:ext cx="2133600" cy="365125"/>
          </a:xfrm>
        </p:spPr>
        <p:txBody>
          <a:bodyPr/>
          <a:lstStyle/>
          <a:p>
            <a:fld id="{F9836BBA-1BD7-4313-BE0D-A1F9E859EC5C}" type="slidenum">
              <a:rPr lang="en-US" smtClean="0"/>
              <a:t>‹#›</a:t>
            </a:fld>
            <a:endParaRPr lang="en-US" dirty="0"/>
          </a:p>
        </p:txBody>
      </p:sp>
    </p:spTree>
    <p:extLst>
      <p:ext uri="{BB962C8B-B14F-4D97-AF65-F5344CB8AC3E}">
        <p14:creationId xmlns:p14="http://schemas.microsoft.com/office/powerpoint/2010/main" val="51045682"/>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EA3BC15-59AB-48BA-A2DE-AFF2EC2CA234}" type="datetime1">
              <a:rPr lang="en-US" smtClean="0"/>
              <a:t>26/12/2016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9836BBA-1BD7-4313-BE0D-A1F9E859EC5C}" type="slidenum">
              <a:rPr lang="en-US" smtClean="0"/>
              <a:t>‹#›</a:t>
            </a:fld>
            <a:endParaRPr lang="en-US" dirty="0"/>
          </a:p>
        </p:txBody>
      </p:sp>
    </p:spTree>
    <p:extLst>
      <p:ext uri="{BB962C8B-B14F-4D97-AF65-F5344CB8AC3E}">
        <p14:creationId xmlns:p14="http://schemas.microsoft.com/office/powerpoint/2010/main" val="1542669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BABF217-7882-4159-AC3B-7A45EE1EF8FD}" type="datetime1">
              <a:rPr lang="en-US" smtClean="0"/>
              <a:t>26/12/2016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9836BBA-1BD7-4313-BE0D-A1F9E859EC5C}" type="slidenum">
              <a:rPr lang="en-US" smtClean="0"/>
              <a:t>‹#›</a:t>
            </a:fld>
            <a:endParaRPr lang="en-US" dirty="0"/>
          </a:p>
        </p:txBody>
      </p:sp>
    </p:spTree>
    <p:extLst>
      <p:ext uri="{BB962C8B-B14F-4D97-AF65-F5344CB8AC3E}">
        <p14:creationId xmlns:p14="http://schemas.microsoft.com/office/powerpoint/2010/main" val="41001759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DD92692-40CC-4412-A069-38FC258A9909}" type="datetime1">
              <a:rPr lang="en-US" smtClean="0"/>
              <a:t>26/12/2016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9836BBA-1BD7-4313-BE0D-A1F9E859EC5C}" type="slidenum">
              <a:rPr lang="en-US" smtClean="0"/>
              <a:t>‹#›</a:t>
            </a:fld>
            <a:endParaRPr lang="en-US" dirty="0"/>
          </a:p>
        </p:txBody>
      </p:sp>
    </p:spTree>
    <p:extLst>
      <p:ext uri="{BB962C8B-B14F-4D97-AF65-F5344CB8AC3E}">
        <p14:creationId xmlns:p14="http://schemas.microsoft.com/office/powerpoint/2010/main" val="17646349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EA53144-5B8F-48D4-A49C-A79E4DEC2964}" type="datetime1">
              <a:rPr lang="en-US" smtClean="0"/>
              <a:t>26/12/2016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9836BBA-1BD7-4313-BE0D-A1F9E859EC5C}" type="slidenum">
              <a:rPr lang="en-US" smtClean="0"/>
              <a:t>‹#›</a:t>
            </a:fld>
            <a:endParaRPr lang="en-US" dirty="0"/>
          </a:p>
        </p:txBody>
      </p:sp>
    </p:spTree>
    <p:extLst>
      <p:ext uri="{BB962C8B-B14F-4D97-AF65-F5344CB8AC3E}">
        <p14:creationId xmlns:p14="http://schemas.microsoft.com/office/powerpoint/2010/main" val="18365547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A139535-FF07-4217-912E-61A9E0BB4D7E}" type="datetime1">
              <a:rPr lang="en-US" smtClean="0"/>
              <a:t>26/12/2016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9836BBA-1BD7-4313-BE0D-A1F9E859EC5C}" type="slidenum">
              <a:rPr lang="en-US" smtClean="0"/>
              <a:t>‹#›</a:t>
            </a:fld>
            <a:endParaRPr lang="en-US" dirty="0"/>
          </a:p>
        </p:txBody>
      </p:sp>
    </p:spTree>
    <p:extLst>
      <p:ext uri="{BB962C8B-B14F-4D97-AF65-F5344CB8AC3E}">
        <p14:creationId xmlns:p14="http://schemas.microsoft.com/office/powerpoint/2010/main" val="7772686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C57E13E-AC5B-44AD-85CA-160C2B40E6C4}" type="datetime1">
              <a:rPr lang="en-US" smtClean="0"/>
              <a:t>26/12/2016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F9836BBA-1BD7-4313-BE0D-A1F9E859EC5C}" type="slidenum">
              <a:rPr lang="en-US" smtClean="0"/>
              <a:t>‹#›</a:t>
            </a:fld>
            <a:endParaRPr lang="en-US" dirty="0"/>
          </a:p>
        </p:txBody>
      </p:sp>
    </p:spTree>
    <p:extLst>
      <p:ext uri="{BB962C8B-B14F-4D97-AF65-F5344CB8AC3E}">
        <p14:creationId xmlns:p14="http://schemas.microsoft.com/office/powerpoint/2010/main" val="11771349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7FCD24D-6D46-4697-BDA1-076F2BA68C34}" type="datetime1">
              <a:rPr lang="en-US" smtClean="0"/>
              <a:t>26/12/2016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F9836BBA-1BD7-4313-BE0D-A1F9E859EC5C}" type="slidenum">
              <a:rPr lang="en-US" smtClean="0"/>
              <a:t>‹#›</a:t>
            </a:fld>
            <a:endParaRPr lang="en-US" dirty="0"/>
          </a:p>
        </p:txBody>
      </p:sp>
    </p:spTree>
    <p:extLst>
      <p:ext uri="{BB962C8B-B14F-4D97-AF65-F5344CB8AC3E}">
        <p14:creationId xmlns:p14="http://schemas.microsoft.com/office/powerpoint/2010/main" val="28399255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DD193EA-CBBB-419F-9599-5D71DE4E7058}" type="datetime1">
              <a:rPr lang="en-US" smtClean="0"/>
              <a:t>26/12/2016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F9836BBA-1BD7-4313-BE0D-A1F9E859EC5C}" type="slidenum">
              <a:rPr lang="en-US" smtClean="0"/>
              <a:t>‹#›</a:t>
            </a:fld>
            <a:endParaRPr lang="en-US" dirty="0"/>
          </a:p>
        </p:txBody>
      </p:sp>
    </p:spTree>
    <p:extLst>
      <p:ext uri="{BB962C8B-B14F-4D97-AF65-F5344CB8AC3E}">
        <p14:creationId xmlns:p14="http://schemas.microsoft.com/office/powerpoint/2010/main" val="26174113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5D0F4B6-4FC7-4E2D-8F8E-2891B36E2735}" type="datetime1">
              <a:rPr lang="en-US" smtClean="0"/>
              <a:t>26/12/2016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9836BBA-1BD7-4313-BE0D-A1F9E859EC5C}" type="slidenum">
              <a:rPr lang="en-US" smtClean="0"/>
              <a:t>‹#›</a:t>
            </a:fld>
            <a:endParaRPr lang="en-US" dirty="0"/>
          </a:p>
        </p:txBody>
      </p:sp>
    </p:spTree>
    <p:extLst>
      <p:ext uri="{BB962C8B-B14F-4D97-AF65-F5344CB8AC3E}">
        <p14:creationId xmlns:p14="http://schemas.microsoft.com/office/powerpoint/2010/main" val="4890795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7AF0733-F1F5-4C0B-B733-DDFD4751E78A}" type="datetime1">
              <a:rPr lang="en-US" smtClean="0"/>
              <a:t>26/12/2016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9836BBA-1BD7-4313-BE0D-A1F9E859EC5C}" type="slidenum">
              <a:rPr lang="en-US" smtClean="0"/>
              <a:t>‹#›</a:t>
            </a:fld>
            <a:endParaRPr lang="en-US" dirty="0"/>
          </a:p>
        </p:txBody>
      </p:sp>
    </p:spTree>
    <p:extLst>
      <p:ext uri="{BB962C8B-B14F-4D97-AF65-F5344CB8AC3E}">
        <p14:creationId xmlns:p14="http://schemas.microsoft.com/office/powerpoint/2010/main" val="8726064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5F1F93C-B323-4E5B-9ED6-25534DED2D85}" type="datetime1">
              <a:rPr lang="en-US" smtClean="0"/>
              <a:t>26/12/2016</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9836BBA-1BD7-4313-BE0D-A1F9E859EC5C}" type="slidenum">
              <a:rPr lang="en-US" smtClean="0"/>
              <a:t>‹#›</a:t>
            </a:fld>
            <a:endParaRPr lang="en-US" dirty="0"/>
          </a:p>
        </p:txBody>
      </p:sp>
    </p:spTree>
    <p:extLst>
      <p:ext uri="{BB962C8B-B14F-4D97-AF65-F5344CB8AC3E}">
        <p14:creationId xmlns:p14="http://schemas.microsoft.com/office/powerpoint/2010/main" val="25941443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jpg"/><Relationship Id="rId4" Type="http://schemas.openxmlformats.org/officeDocument/2006/relationships/image" Target="../media/image3.jpg"/></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7" Type="http://schemas.openxmlformats.org/officeDocument/2006/relationships/image" Target="../media/image6.png"/><Relationship Id="rId2" Type="http://schemas.openxmlformats.org/officeDocument/2006/relationships/notesSlide" Target="../notesSlides/notesSlide9.xml"/><Relationship Id="rId1" Type="http://schemas.openxmlformats.org/officeDocument/2006/relationships/slideLayout" Target="../slideLayouts/slideLayout7.xml"/><Relationship Id="rId6" Type="http://schemas.openxmlformats.org/officeDocument/2006/relationships/image" Target="../media/image14.emf"/><Relationship Id="rId5" Type="http://schemas.openxmlformats.org/officeDocument/2006/relationships/image" Target="../media/image13.emf"/><Relationship Id="rId4" Type="http://schemas.openxmlformats.org/officeDocument/2006/relationships/image" Target="../media/image12.emf"/></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0.xml"/><Relationship Id="rId1" Type="http://schemas.openxmlformats.org/officeDocument/2006/relationships/slideLayout" Target="../slideLayouts/slideLayout7.xml"/><Relationship Id="rId4" Type="http://schemas.openxmlformats.org/officeDocument/2006/relationships/image" Target="../media/image6.png"/></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1.xml"/><Relationship Id="rId1" Type="http://schemas.openxmlformats.org/officeDocument/2006/relationships/slideLayout" Target="../slideLayouts/slideLayout7.xml"/><Relationship Id="rId6" Type="http://schemas.openxmlformats.org/officeDocument/2006/relationships/image" Target="../media/image6.png"/><Relationship Id="rId5" Type="http://schemas.openxmlformats.org/officeDocument/2006/relationships/image" Target="../media/image16.emf"/><Relationship Id="rId4" Type="http://schemas.openxmlformats.org/officeDocument/2006/relationships/image" Target="../media/image15.emf"/></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2.xml"/><Relationship Id="rId1" Type="http://schemas.openxmlformats.org/officeDocument/2006/relationships/slideLayout" Target="../slideLayouts/slideLayout7.xml"/><Relationship Id="rId4" Type="http://schemas.openxmlformats.org/officeDocument/2006/relationships/image" Target="../media/image6.png"/></Relationships>
</file>

<file path=ppt/slides/_rels/slide14.xml.rels><?xml version="1.0" encoding="UTF-8" standalone="yes"?>
<Relationships xmlns="http://schemas.openxmlformats.org/package/2006/relationships"><Relationship Id="rId3" Type="http://schemas.openxmlformats.org/officeDocument/2006/relationships/image" Target="../media/image5.png"/><Relationship Id="rId7" Type="http://schemas.openxmlformats.org/officeDocument/2006/relationships/image" Target="../media/image6.png"/><Relationship Id="rId2" Type="http://schemas.openxmlformats.org/officeDocument/2006/relationships/notesSlide" Target="../notesSlides/notesSlide13.xml"/><Relationship Id="rId1" Type="http://schemas.openxmlformats.org/officeDocument/2006/relationships/slideLayout" Target="../slideLayouts/slideLayout7.xml"/><Relationship Id="rId6" Type="http://schemas.openxmlformats.org/officeDocument/2006/relationships/image" Target="../media/image19.emf"/><Relationship Id="rId5" Type="http://schemas.openxmlformats.org/officeDocument/2006/relationships/image" Target="../media/image18.emf"/><Relationship Id="rId4" Type="http://schemas.openxmlformats.org/officeDocument/2006/relationships/image" Target="../media/image17.emf"/></Relationships>
</file>

<file path=ppt/slides/_rels/slide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4.xml"/><Relationship Id="rId1" Type="http://schemas.openxmlformats.org/officeDocument/2006/relationships/slideLayout" Target="../slideLayouts/slideLayout7.xml"/><Relationship Id="rId4" Type="http://schemas.openxmlformats.org/officeDocument/2006/relationships/image" Target="../media/image6.png"/></Relationships>
</file>

<file path=ppt/slides/_rels/slide1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5.xml"/><Relationship Id="rId1" Type="http://schemas.openxmlformats.org/officeDocument/2006/relationships/slideLayout" Target="../slideLayouts/slideLayout7.xml"/><Relationship Id="rId5" Type="http://schemas.openxmlformats.org/officeDocument/2006/relationships/image" Target="../media/image6.png"/><Relationship Id="rId4" Type="http://schemas.openxmlformats.org/officeDocument/2006/relationships/image" Target="../media/image20.emf"/></Relationships>
</file>

<file path=ppt/slides/_rels/slide1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6.xml"/><Relationship Id="rId1" Type="http://schemas.openxmlformats.org/officeDocument/2006/relationships/slideLayout" Target="../slideLayouts/slideLayout7.xml"/><Relationship Id="rId5" Type="http://schemas.openxmlformats.org/officeDocument/2006/relationships/image" Target="../media/image6.png"/><Relationship Id="rId4" Type="http://schemas.openxmlformats.org/officeDocument/2006/relationships/image" Target="../media/image21.emf"/></Relationships>
</file>

<file path=ppt/slides/_rels/slide1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7.xml"/><Relationship Id="rId1" Type="http://schemas.openxmlformats.org/officeDocument/2006/relationships/slideLayout" Target="../slideLayouts/slideLayout7.xml"/><Relationship Id="rId5" Type="http://schemas.openxmlformats.org/officeDocument/2006/relationships/image" Target="../media/image6.png"/><Relationship Id="rId4" Type="http://schemas.openxmlformats.org/officeDocument/2006/relationships/image" Target="../media/image22.emf"/></Relationships>
</file>

<file path=ppt/slides/_rels/slide1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8.xml"/><Relationship Id="rId1" Type="http://schemas.openxmlformats.org/officeDocument/2006/relationships/slideLayout" Target="../slideLayouts/slideLayout7.xml"/><Relationship Id="rId5" Type="http://schemas.openxmlformats.org/officeDocument/2006/relationships/image" Target="../media/image6.png"/><Relationship Id="rId4" Type="http://schemas.openxmlformats.org/officeDocument/2006/relationships/image" Target="../media/image23.emf"/></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6.png"/></Relationships>
</file>

<file path=ppt/slides/_rels/slide2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9.xml"/><Relationship Id="rId1" Type="http://schemas.openxmlformats.org/officeDocument/2006/relationships/slideLayout" Target="../slideLayouts/slideLayout7.xml"/><Relationship Id="rId5" Type="http://schemas.openxmlformats.org/officeDocument/2006/relationships/image" Target="../media/image6.png"/><Relationship Id="rId4" Type="http://schemas.openxmlformats.org/officeDocument/2006/relationships/image" Target="../media/image24.emf"/></Relationships>
</file>

<file path=ppt/slides/_rels/slide2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0.xml"/><Relationship Id="rId1" Type="http://schemas.openxmlformats.org/officeDocument/2006/relationships/slideLayout" Target="../slideLayouts/slideLayout7.xml"/><Relationship Id="rId4" Type="http://schemas.openxmlformats.org/officeDocument/2006/relationships/image" Target="../media/image6.png"/></Relationships>
</file>

<file path=ppt/slides/_rels/slide2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1.xml"/><Relationship Id="rId1" Type="http://schemas.openxmlformats.org/officeDocument/2006/relationships/slideLayout" Target="../slideLayouts/slideLayout7.xml"/><Relationship Id="rId4" Type="http://schemas.openxmlformats.org/officeDocument/2006/relationships/image" Target="../media/image6.png"/></Relationships>
</file>

<file path=ppt/slides/_rels/slide2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2.xml"/><Relationship Id="rId1" Type="http://schemas.openxmlformats.org/officeDocument/2006/relationships/slideLayout" Target="../slideLayouts/slideLayout7.xml"/><Relationship Id="rId4" Type="http://schemas.openxmlformats.org/officeDocument/2006/relationships/image" Target="../media/image6.png"/></Relationships>
</file>

<file path=ppt/slides/_rels/slide2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3.xml"/><Relationship Id="rId1" Type="http://schemas.openxmlformats.org/officeDocument/2006/relationships/slideLayout" Target="../slideLayouts/slideLayout7.xml"/><Relationship Id="rId4" Type="http://schemas.openxmlformats.org/officeDocument/2006/relationships/image" Target="../media/image6.png"/></Relationships>
</file>

<file path=ppt/slides/_rels/slide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6.png"/></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image" Target="../media/image6.png"/></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image" Target="../media/image6.png"/></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7.xml"/><Relationship Id="rId4" Type="http://schemas.openxmlformats.org/officeDocument/2006/relationships/image" Target="../media/image6.png"/></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7.xml"/><Relationship Id="rId4" Type="http://schemas.openxmlformats.org/officeDocument/2006/relationships/image" Target="../media/image6.png"/></Relationships>
</file>

<file path=ppt/slides/_rels/slide8.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5.png"/><Relationship Id="rId7" Type="http://schemas.openxmlformats.org/officeDocument/2006/relationships/image" Target="../media/image10.emf"/><Relationship Id="rId2" Type="http://schemas.openxmlformats.org/officeDocument/2006/relationships/notesSlide" Target="../notesSlides/notesSlide7.xml"/><Relationship Id="rId1" Type="http://schemas.openxmlformats.org/officeDocument/2006/relationships/slideLayout" Target="../slideLayouts/slideLayout7.xml"/><Relationship Id="rId6" Type="http://schemas.openxmlformats.org/officeDocument/2006/relationships/image" Target="../media/image9.emf"/><Relationship Id="rId5" Type="http://schemas.openxmlformats.org/officeDocument/2006/relationships/image" Target="../media/image8.emf"/><Relationship Id="rId4" Type="http://schemas.openxmlformats.org/officeDocument/2006/relationships/image" Target="../media/image7.emf"/></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7.xml"/><Relationship Id="rId5" Type="http://schemas.openxmlformats.org/officeDocument/2006/relationships/image" Target="../media/image6.png"/><Relationship Id="rId4" Type="http://schemas.openxmlformats.org/officeDocument/2006/relationships/image" Target="../media/image11.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Picture 12"/>
          <p:cNvPicPr>
            <a:picLocks noChangeAspect="1"/>
          </p:cNvPicPr>
          <p:nvPr/>
        </p:nvPicPr>
        <p:blipFill>
          <a:blip r:embed="rId2"/>
          <a:stretch>
            <a:fillRect/>
          </a:stretch>
        </p:blipFill>
        <p:spPr>
          <a:xfrm>
            <a:off x="0" y="1"/>
            <a:ext cx="1952128" cy="6857999"/>
          </a:xfrm>
          <a:prstGeom prst="rect">
            <a:avLst/>
          </a:prstGeom>
        </p:spPr>
      </p:pic>
      <p:pic>
        <p:nvPicPr>
          <p:cNvPr id="7" name="il_fi" descr="http://www.quantumfinancial.com.au/img/QWA_Quantum_Wealth_Advisors.jpg"/>
          <p:cNvPicPr/>
          <p:nvPr/>
        </p:nvPicPr>
        <p:blipFill>
          <a:blip r:embed="rId3" cstate="print"/>
          <a:srcRect/>
          <a:stretch>
            <a:fillRect/>
          </a:stretch>
        </p:blipFill>
        <p:spPr bwMode="auto">
          <a:xfrm>
            <a:off x="1727563" y="3657600"/>
            <a:ext cx="3436620" cy="1957527"/>
          </a:xfrm>
          <a:prstGeom prst="rect">
            <a:avLst/>
          </a:prstGeom>
          <a:noFill/>
          <a:ln w="9525">
            <a:noFill/>
            <a:miter lim="800000"/>
            <a:headEnd/>
            <a:tailEnd/>
          </a:ln>
        </p:spPr>
      </p:pic>
      <p:sp>
        <p:nvSpPr>
          <p:cNvPr id="8" name="Title 1"/>
          <p:cNvSpPr>
            <a:spLocks noGrp="1"/>
          </p:cNvSpPr>
          <p:nvPr>
            <p:ph type="ctrTitle"/>
          </p:nvPr>
        </p:nvSpPr>
        <p:spPr>
          <a:xfrm>
            <a:off x="1621536" y="182904"/>
            <a:ext cx="7280366" cy="731496"/>
          </a:xfrm>
        </p:spPr>
        <p:txBody>
          <a:bodyPr>
            <a:noAutofit/>
          </a:bodyPr>
          <a:lstStyle/>
          <a:p>
            <a:pPr rtl="1">
              <a:lnSpc>
                <a:spcPct val="150000"/>
              </a:lnSpc>
              <a:spcBef>
                <a:spcPts val="0"/>
              </a:spcBef>
              <a:spcAft>
                <a:spcPts val="3600"/>
              </a:spcAft>
            </a:pPr>
            <a:r>
              <a:rPr lang="ar-KW" sz="2800" b="1" dirty="0" smtClean="0">
                <a:solidFill>
                  <a:schemeClr val="accent2">
                    <a:lumMod val="50000"/>
                  </a:schemeClr>
                </a:solidFill>
                <a:effectLst>
                  <a:outerShdw blurRad="38100" dist="38100" dir="2700000" algn="tl">
                    <a:srgbClr val="000000">
                      <a:alpha val="43137"/>
                    </a:srgbClr>
                  </a:outerShdw>
                </a:effectLst>
                <a:cs typeface="mohammad bold art 1" pitchFamily="2" charset="-78"/>
              </a:rPr>
              <a:t>ورشة عمل توعوية </a:t>
            </a:r>
            <a:endParaRPr lang="en-GB" sz="2800" b="1" dirty="0">
              <a:solidFill>
                <a:schemeClr val="tx2">
                  <a:lumMod val="50000"/>
                </a:schemeClr>
              </a:solidFill>
              <a:effectLst>
                <a:outerShdw blurRad="38100" dist="38100" dir="2700000" algn="tl">
                  <a:srgbClr val="000000">
                    <a:alpha val="43137"/>
                  </a:srgbClr>
                </a:outerShdw>
              </a:effectLst>
              <a:cs typeface="mohammad bold art 1" pitchFamily="2" charset="-78"/>
            </a:endParaRPr>
          </a:p>
        </p:txBody>
      </p:sp>
      <p:sp>
        <p:nvSpPr>
          <p:cNvPr id="9" name="Subtitle 2"/>
          <p:cNvSpPr>
            <a:spLocks noGrp="1"/>
          </p:cNvSpPr>
          <p:nvPr>
            <p:ph type="subTitle" idx="1"/>
          </p:nvPr>
        </p:nvSpPr>
        <p:spPr>
          <a:xfrm>
            <a:off x="2133600" y="6013714"/>
            <a:ext cx="2209800" cy="648072"/>
          </a:xfrm>
        </p:spPr>
        <p:txBody>
          <a:bodyPr>
            <a:normAutofit fontScale="92500"/>
          </a:bodyPr>
          <a:lstStyle/>
          <a:p>
            <a:pPr>
              <a:spcBef>
                <a:spcPts val="0"/>
              </a:spcBef>
            </a:pPr>
            <a:r>
              <a:rPr lang="ar-KW" sz="2600" b="1" dirty="0" smtClean="0">
                <a:solidFill>
                  <a:srgbClr val="224626"/>
                </a:solidFill>
                <a:cs typeface="mohammad bold art 1" pitchFamily="2" charset="-78"/>
              </a:rPr>
              <a:t>27 ديسمبر </a:t>
            </a:r>
            <a:r>
              <a:rPr lang="ar-KW" sz="2600" b="1" dirty="0" smtClean="0">
                <a:solidFill>
                  <a:srgbClr val="224626"/>
                </a:solidFill>
                <a:latin typeface="Times New Roman" panose="02020603050405020304" pitchFamily="18" charset="0"/>
                <a:cs typeface="Times New Roman" panose="02020603050405020304" pitchFamily="18" charset="0"/>
              </a:rPr>
              <a:t>2016</a:t>
            </a:r>
          </a:p>
        </p:txBody>
      </p:sp>
      <p:sp>
        <p:nvSpPr>
          <p:cNvPr id="10" name="Title 1"/>
          <p:cNvSpPr txBox="1">
            <a:spLocks/>
          </p:cNvSpPr>
          <p:nvPr/>
        </p:nvSpPr>
        <p:spPr>
          <a:xfrm>
            <a:off x="1560576" y="2786705"/>
            <a:ext cx="7280366" cy="843463"/>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rtl="1">
              <a:lnSpc>
                <a:spcPct val="150000"/>
              </a:lnSpc>
              <a:spcBef>
                <a:spcPts val="0"/>
              </a:spcBef>
              <a:spcAft>
                <a:spcPts val="3600"/>
              </a:spcAft>
            </a:pPr>
            <a:r>
              <a:rPr lang="ar-KW" sz="2800" b="1" dirty="0" smtClean="0">
                <a:solidFill>
                  <a:schemeClr val="tx2">
                    <a:lumMod val="50000"/>
                  </a:schemeClr>
                </a:solidFill>
                <a:cs typeface="mohammad bold art 1" pitchFamily="2" charset="-78"/>
              </a:rPr>
              <a:t>هيئة أسواق المال  - قطاع الأسواق</a:t>
            </a:r>
            <a:endParaRPr lang="en-GB" sz="2800" b="1" dirty="0">
              <a:solidFill>
                <a:schemeClr val="tx2">
                  <a:lumMod val="50000"/>
                </a:schemeClr>
              </a:solidFill>
              <a:cs typeface="mohammad bold art 1" pitchFamily="2" charset="-78"/>
            </a:endParaRPr>
          </a:p>
        </p:txBody>
      </p:sp>
      <p:sp>
        <p:nvSpPr>
          <p:cNvPr id="11" name="Title 1"/>
          <p:cNvSpPr txBox="1">
            <a:spLocks/>
          </p:cNvSpPr>
          <p:nvPr/>
        </p:nvSpPr>
        <p:spPr>
          <a:xfrm>
            <a:off x="1489819" y="725735"/>
            <a:ext cx="7543800" cy="2245344"/>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rtl="1">
              <a:lnSpc>
                <a:spcPct val="150000"/>
              </a:lnSpc>
              <a:spcBef>
                <a:spcPts val="0"/>
              </a:spcBef>
              <a:spcAft>
                <a:spcPts val="3600"/>
              </a:spcAft>
            </a:pPr>
            <a:r>
              <a:rPr lang="ar-KW" sz="2800" b="1" dirty="0" smtClean="0">
                <a:solidFill>
                  <a:schemeClr val="tx2">
                    <a:lumMod val="50000"/>
                  </a:schemeClr>
                </a:solidFill>
                <a:cs typeface="mohammad bold art 1" pitchFamily="2" charset="-78"/>
              </a:rPr>
              <a:t>مقارنة بين مؤشرات حركة أسعار الأسهم المستخدمة  في بورصة الكويت للأوراق المالية                      واقتراح أفضل البدائل</a:t>
            </a:r>
            <a:endParaRPr lang="en-GB" sz="2800" b="1" dirty="0">
              <a:solidFill>
                <a:schemeClr val="tx2">
                  <a:lumMod val="50000"/>
                </a:schemeClr>
              </a:solidFill>
              <a:cs typeface="mohammad bold art 1" pitchFamily="2" charset="-78"/>
            </a:endParaRPr>
          </a:p>
        </p:txBody>
      </p:sp>
      <p:pic>
        <p:nvPicPr>
          <p:cNvPr id="2" name="Picture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370034" y="3630168"/>
            <a:ext cx="3434332" cy="1957527"/>
          </a:xfrm>
          <a:prstGeom prst="rect">
            <a:avLst/>
          </a:prstGeom>
        </p:spPr>
      </p:pic>
      <p:pic>
        <p:nvPicPr>
          <p:cNvPr id="3" name="Picture 2"/>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370034" y="5691138"/>
            <a:ext cx="3434332" cy="1090662"/>
          </a:xfrm>
          <a:prstGeom prst="rect">
            <a:avLst/>
          </a:prstGeom>
        </p:spPr>
      </p:pic>
    </p:spTree>
    <p:extLst>
      <p:ext uri="{BB962C8B-B14F-4D97-AF65-F5344CB8AC3E}">
        <p14:creationId xmlns:p14="http://schemas.microsoft.com/office/powerpoint/2010/main" val="15384769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ounded Rectangle 28"/>
          <p:cNvSpPr/>
          <p:nvPr/>
        </p:nvSpPr>
        <p:spPr>
          <a:xfrm>
            <a:off x="7713086" y="5976783"/>
            <a:ext cx="745114" cy="774854"/>
          </a:xfrm>
          <a:prstGeom prst="roundRect">
            <a:avLst/>
          </a:prstGeom>
          <a:solidFill>
            <a:schemeClr val="accent2">
              <a:lumMod val="20000"/>
              <a:lumOff val="80000"/>
            </a:schemeClr>
          </a:solidFill>
          <a:ln w="3810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5" name="Rounded Rectangle 24"/>
          <p:cNvSpPr/>
          <p:nvPr/>
        </p:nvSpPr>
        <p:spPr>
          <a:xfrm>
            <a:off x="7559523" y="4639190"/>
            <a:ext cx="1071066" cy="1252593"/>
          </a:xfrm>
          <a:prstGeom prst="roundRect">
            <a:avLst/>
          </a:prstGeom>
          <a:solidFill>
            <a:schemeClr val="accent2">
              <a:lumMod val="20000"/>
              <a:lumOff val="80000"/>
            </a:schemeClr>
          </a:solidFill>
          <a:ln w="3810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1" name="Rounded Rectangle 20"/>
          <p:cNvSpPr/>
          <p:nvPr/>
        </p:nvSpPr>
        <p:spPr>
          <a:xfrm>
            <a:off x="1573252" y="1679900"/>
            <a:ext cx="6275348" cy="1368632"/>
          </a:xfrm>
          <a:prstGeom prst="roundRect">
            <a:avLst/>
          </a:prstGeom>
          <a:solidFill>
            <a:schemeClr val="accent2">
              <a:lumMod val="20000"/>
              <a:lumOff val="80000"/>
            </a:schemeClr>
          </a:solidFill>
          <a:ln w="3810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0" name="Rounded Rectangle 19"/>
          <p:cNvSpPr/>
          <p:nvPr/>
        </p:nvSpPr>
        <p:spPr>
          <a:xfrm>
            <a:off x="7547831" y="3279264"/>
            <a:ext cx="1071066" cy="1252593"/>
          </a:xfrm>
          <a:prstGeom prst="roundRect">
            <a:avLst/>
          </a:prstGeom>
          <a:solidFill>
            <a:schemeClr val="accent2">
              <a:lumMod val="20000"/>
              <a:lumOff val="80000"/>
            </a:schemeClr>
          </a:solidFill>
          <a:ln w="3810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pic>
        <p:nvPicPr>
          <p:cNvPr id="7"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669" y="682377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Slide Number Placeholder 1"/>
          <p:cNvSpPr>
            <a:spLocks noGrp="1"/>
          </p:cNvSpPr>
          <p:nvPr>
            <p:ph type="sldNum" sz="quarter" idx="12"/>
          </p:nvPr>
        </p:nvSpPr>
        <p:spPr>
          <a:xfrm>
            <a:off x="8305800" y="6569075"/>
            <a:ext cx="453185" cy="365125"/>
          </a:xfrm>
        </p:spPr>
        <p:txBody>
          <a:bodyPr/>
          <a:lstStyle/>
          <a:p>
            <a:fld id="{F9836BBA-1BD7-4313-BE0D-A1F9E859EC5C}" type="slidenum">
              <a:rPr lang="en-US" b="1" smtClean="0">
                <a:latin typeface="Times New Roman" pitchFamily="18" charset="0"/>
                <a:cs typeface="Times New Roman" pitchFamily="18" charset="0"/>
              </a:rPr>
              <a:t>10</a:t>
            </a:fld>
            <a:endParaRPr lang="en-US" b="1" dirty="0">
              <a:latin typeface="Times New Roman" pitchFamily="18" charset="0"/>
              <a:cs typeface="Times New Roman" pitchFamily="18" charset="0"/>
            </a:endParaRPr>
          </a:p>
        </p:txBody>
      </p:sp>
      <p:sp>
        <p:nvSpPr>
          <p:cNvPr id="12" name="Title 1"/>
          <p:cNvSpPr txBox="1">
            <a:spLocks/>
          </p:cNvSpPr>
          <p:nvPr/>
        </p:nvSpPr>
        <p:spPr>
          <a:xfrm>
            <a:off x="2286000" y="74060"/>
            <a:ext cx="6705601" cy="757200"/>
          </a:xfrm>
          <a:prstGeom prst="rect">
            <a:avLst/>
          </a:prstGeom>
        </p:spPr>
        <p:txBody>
          <a:bodyPr anchor="ctr" anchorCtr="0">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rtl="1"/>
            <a:r>
              <a:rPr lang="ar-KW" sz="2600" dirty="0" smtClean="0">
                <a:solidFill>
                  <a:schemeClr val="accent2">
                    <a:lumMod val="50000"/>
                  </a:schemeClr>
                </a:solidFill>
                <a:effectLst>
                  <a:outerShdw blurRad="38100" dist="38100" dir="2700000" algn="tl">
                    <a:srgbClr val="000000">
                      <a:alpha val="43137"/>
                    </a:srgbClr>
                  </a:outerShdw>
                </a:effectLst>
                <a:cs typeface="mohammad bold art 1" pitchFamily="2" charset="-78"/>
              </a:rPr>
              <a:t>تابع – ثانيا ً... المؤشر السعري البسيط</a:t>
            </a:r>
            <a:endParaRPr lang="en-US" sz="2600" dirty="0">
              <a:solidFill>
                <a:schemeClr val="accent2">
                  <a:lumMod val="50000"/>
                </a:schemeClr>
              </a:solidFill>
              <a:effectLst>
                <a:outerShdw blurRad="38100" dist="38100" dir="2700000" algn="tl">
                  <a:srgbClr val="000000">
                    <a:alpha val="43137"/>
                  </a:srgbClr>
                </a:outerShdw>
              </a:effectLst>
              <a:cs typeface="mohammad bold art 1" pitchFamily="2" charset="-78"/>
            </a:endParaRPr>
          </a:p>
        </p:txBody>
      </p:sp>
      <p:sp>
        <p:nvSpPr>
          <p:cNvPr id="4" name="Rectangle 3"/>
          <p:cNvSpPr/>
          <p:nvPr/>
        </p:nvSpPr>
        <p:spPr>
          <a:xfrm>
            <a:off x="1447800" y="990600"/>
            <a:ext cx="7543800" cy="477054"/>
          </a:xfrm>
          <a:prstGeom prst="rect">
            <a:avLst/>
          </a:prstGeom>
        </p:spPr>
        <p:txBody>
          <a:bodyPr wrap="square">
            <a:spAutoFit/>
          </a:bodyPr>
          <a:lstStyle/>
          <a:p>
            <a:pPr marL="342900" indent="-342900" algn="just" rtl="1">
              <a:buClr>
                <a:schemeClr val="tx2">
                  <a:lumMod val="50000"/>
                </a:schemeClr>
              </a:buClr>
              <a:buFont typeface="Wingdings" panose="05000000000000000000" pitchFamily="2" charset="2"/>
              <a:buChar char="v"/>
            </a:pPr>
            <a:r>
              <a:rPr lang="ar-KW" sz="2500" dirty="0" smtClean="0">
                <a:solidFill>
                  <a:schemeClr val="tx2">
                    <a:lumMod val="50000"/>
                  </a:schemeClr>
                </a:solidFill>
                <a:latin typeface="Times New Roman" panose="02020603050405020304" pitchFamily="18" charset="0"/>
                <a:ea typeface="Calibri" panose="020F0502020204030204" pitchFamily="34" charset="0"/>
                <a:cs typeface="mohammad bold art 1" pitchFamily="2" charset="-78"/>
              </a:rPr>
              <a:t>يحسب المؤشر السعري البسيط وفقاً للمعادلة التالية:</a:t>
            </a:r>
            <a:endParaRPr lang="en-US" sz="2500" dirty="0">
              <a:solidFill>
                <a:schemeClr val="tx2">
                  <a:lumMod val="50000"/>
                </a:schemeClr>
              </a:solidFill>
            </a:endParaRPr>
          </a:p>
        </p:txBody>
      </p:sp>
      <p:sp>
        <p:nvSpPr>
          <p:cNvPr id="17" name="Rectangle 16"/>
          <p:cNvSpPr/>
          <p:nvPr/>
        </p:nvSpPr>
        <p:spPr>
          <a:xfrm>
            <a:off x="-6096" y="3587217"/>
            <a:ext cx="7522464" cy="520335"/>
          </a:xfrm>
          <a:prstGeom prst="rect">
            <a:avLst/>
          </a:prstGeom>
        </p:spPr>
        <p:txBody>
          <a:bodyPr wrap="square">
            <a:spAutoFit/>
          </a:bodyPr>
          <a:lstStyle/>
          <a:p>
            <a:pPr algn="just" rtl="1">
              <a:lnSpc>
                <a:spcPct val="115000"/>
              </a:lnSpc>
              <a:spcBef>
                <a:spcPts val="1200"/>
              </a:spcBef>
              <a:spcAft>
                <a:spcPts val="1200"/>
              </a:spcAft>
            </a:pPr>
            <a:r>
              <a:rPr lang="ar-SA" sz="2500" dirty="0" smtClean="0">
                <a:solidFill>
                  <a:schemeClr val="tx2">
                    <a:lumMod val="50000"/>
                  </a:schemeClr>
                </a:solidFill>
                <a:latin typeface="Times New Roman" panose="02020603050405020304" pitchFamily="18" charset="0"/>
                <a:ea typeface="Times New Roman" panose="02020603050405020304" pitchFamily="18" charset="0"/>
              </a:rPr>
              <a:t>= </a:t>
            </a:r>
            <a:r>
              <a:rPr lang="ar-KW" sz="2500" dirty="0" smtClean="0">
                <a:solidFill>
                  <a:schemeClr val="tx2">
                    <a:lumMod val="50000"/>
                  </a:schemeClr>
                </a:solidFill>
                <a:latin typeface="Times New Roman" panose="02020603050405020304" pitchFamily="18" charset="0"/>
                <a:ea typeface="Times New Roman" panose="02020603050405020304" pitchFamily="18" charset="0"/>
                <a:cs typeface="mohammad bold art 1" pitchFamily="2" charset="-78"/>
              </a:rPr>
              <a:t>مجموع أسعار الشركات المكونة للمؤشر  في فترة </a:t>
            </a:r>
            <a:r>
              <a:rPr lang="ar-KW" sz="2500" dirty="0">
                <a:solidFill>
                  <a:schemeClr val="tx2">
                    <a:lumMod val="50000"/>
                  </a:schemeClr>
                </a:solidFill>
                <a:latin typeface="Times New Roman" panose="02020603050405020304" pitchFamily="18" charset="0"/>
                <a:ea typeface="Times New Roman" panose="02020603050405020304" pitchFamily="18" charset="0"/>
                <a:cs typeface="mohammad bold art 1" pitchFamily="2" charset="-78"/>
              </a:rPr>
              <a:t>المقارنة</a:t>
            </a:r>
            <a:r>
              <a:rPr lang="ar-KW" sz="2500" dirty="0" smtClean="0">
                <a:solidFill>
                  <a:schemeClr val="tx2">
                    <a:lumMod val="50000"/>
                  </a:schemeClr>
                </a:solidFill>
                <a:latin typeface="Times New Roman" panose="02020603050405020304" pitchFamily="18" charset="0"/>
                <a:ea typeface="Times New Roman" panose="02020603050405020304" pitchFamily="18" charset="0"/>
                <a:cs typeface="mohammad bold art 1" pitchFamily="2" charset="-78"/>
              </a:rPr>
              <a:t>.</a:t>
            </a:r>
            <a:endParaRPr lang="en-US" sz="2500" dirty="0">
              <a:solidFill>
                <a:schemeClr val="tx2">
                  <a:lumMod val="50000"/>
                </a:schemeClr>
              </a:solidFill>
              <a:latin typeface="Times New Roman" panose="02020603050405020304" pitchFamily="18" charset="0"/>
              <a:ea typeface="Times New Roman" panose="02020603050405020304" pitchFamily="18" charset="0"/>
            </a:endParaRPr>
          </a:p>
        </p:txBody>
      </p:sp>
      <p:pic>
        <p:nvPicPr>
          <p:cNvPr id="3" name="Picture 2"/>
          <p:cNvPicPr>
            <a:picLocks noChangeAspect="1"/>
          </p:cNvPicPr>
          <p:nvPr/>
        </p:nvPicPr>
        <p:blipFill>
          <a:blip r:embed="rId4"/>
          <a:stretch>
            <a:fillRect/>
          </a:stretch>
        </p:blipFill>
        <p:spPr>
          <a:xfrm>
            <a:off x="1752600" y="1736197"/>
            <a:ext cx="5960486" cy="1221749"/>
          </a:xfrm>
          <a:prstGeom prst="rect">
            <a:avLst/>
          </a:prstGeom>
        </p:spPr>
      </p:pic>
      <p:pic>
        <p:nvPicPr>
          <p:cNvPr id="9" name="Picture 8"/>
          <p:cNvPicPr>
            <a:picLocks noChangeAspect="1"/>
          </p:cNvPicPr>
          <p:nvPr/>
        </p:nvPicPr>
        <p:blipFill>
          <a:blip r:embed="rId5"/>
          <a:stretch>
            <a:fillRect/>
          </a:stretch>
        </p:blipFill>
        <p:spPr>
          <a:xfrm>
            <a:off x="7537840" y="3209370"/>
            <a:ext cx="1170296" cy="1255776"/>
          </a:xfrm>
          <a:prstGeom prst="rect">
            <a:avLst/>
          </a:prstGeom>
        </p:spPr>
      </p:pic>
      <p:pic>
        <p:nvPicPr>
          <p:cNvPr id="11" name="Picture 10"/>
          <p:cNvPicPr>
            <a:picLocks noChangeAspect="1"/>
          </p:cNvPicPr>
          <p:nvPr/>
        </p:nvPicPr>
        <p:blipFill>
          <a:blip r:embed="rId6"/>
          <a:stretch>
            <a:fillRect/>
          </a:stretch>
        </p:blipFill>
        <p:spPr>
          <a:xfrm>
            <a:off x="7557637" y="4629393"/>
            <a:ext cx="1184567" cy="1183143"/>
          </a:xfrm>
          <a:prstGeom prst="rect">
            <a:avLst/>
          </a:prstGeom>
        </p:spPr>
      </p:pic>
      <p:sp>
        <p:nvSpPr>
          <p:cNvPr id="22" name="Rectangle 21"/>
          <p:cNvSpPr/>
          <p:nvPr/>
        </p:nvSpPr>
        <p:spPr>
          <a:xfrm>
            <a:off x="2423160" y="6058062"/>
            <a:ext cx="5084064" cy="534762"/>
          </a:xfrm>
          <a:prstGeom prst="rect">
            <a:avLst/>
          </a:prstGeom>
        </p:spPr>
        <p:txBody>
          <a:bodyPr wrap="square">
            <a:spAutoFit/>
          </a:bodyPr>
          <a:lstStyle/>
          <a:p>
            <a:pPr algn="just" rtl="1">
              <a:lnSpc>
                <a:spcPct val="115000"/>
              </a:lnSpc>
              <a:spcBef>
                <a:spcPts val="1200"/>
              </a:spcBef>
              <a:spcAft>
                <a:spcPts val="1200"/>
              </a:spcAft>
            </a:pPr>
            <a:r>
              <a:rPr lang="ar-KW" sz="2500" dirty="0" smtClean="0">
                <a:solidFill>
                  <a:schemeClr val="tx2">
                    <a:lumMod val="50000"/>
                  </a:schemeClr>
                </a:solidFill>
                <a:latin typeface="Arial" panose="020B0604020202020204" pitchFamily="34" charset="0"/>
                <a:ea typeface="Calibri" panose="020F0502020204030204" pitchFamily="34" charset="0"/>
                <a:cs typeface="Arial" panose="020B0604020202020204" pitchFamily="34" charset="0"/>
              </a:rPr>
              <a:t>=</a:t>
            </a:r>
            <a:r>
              <a:rPr lang="ar-KW" sz="2500" dirty="0" smtClean="0">
                <a:solidFill>
                  <a:schemeClr val="tx2">
                    <a:lumMod val="50000"/>
                  </a:schemeClr>
                </a:solidFill>
                <a:latin typeface="Times New Roman" panose="02020603050405020304" pitchFamily="18" charset="0"/>
                <a:ea typeface="Calibri" panose="020F0502020204030204" pitchFamily="34" charset="0"/>
                <a:cs typeface="Times New Roman" panose="02020603050405020304" pitchFamily="18" charset="0"/>
              </a:rPr>
              <a:t> </a:t>
            </a:r>
            <a:r>
              <a:rPr lang="ar-KW" sz="2500" dirty="0" smtClean="0">
                <a:solidFill>
                  <a:schemeClr val="tx2">
                    <a:lumMod val="50000"/>
                  </a:schemeClr>
                </a:solidFill>
                <a:latin typeface="Times New Roman" panose="02020603050405020304" pitchFamily="18" charset="0"/>
                <a:ea typeface="Calibri" panose="020F0502020204030204" pitchFamily="34" charset="0"/>
                <a:cs typeface="mohammad bold art 1" pitchFamily="2" charset="-78"/>
              </a:rPr>
              <a:t>عدد الشركات المتضمنة في المؤشر.</a:t>
            </a:r>
            <a:endParaRPr lang="en-US" sz="2500" dirty="0">
              <a:solidFill>
                <a:schemeClr val="tx2">
                  <a:lumMod val="50000"/>
                </a:schemeClr>
              </a:solidFill>
              <a:effectLst/>
              <a:latin typeface="Times New Roman" panose="02020603050405020304" pitchFamily="18" charset="0"/>
              <a:ea typeface="Times New Roman" panose="02020603050405020304" pitchFamily="18" charset="0"/>
            </a:endParaRPr>
          </a:p>
        </p:txBody>
      </p:sp>
      <p:sp>
        <p:nvSpPr>
          <p:cNvPr id="23" name="Rectangle 22"/>
          <p:cNvSpPr/>
          <p:nvPr/>
        </p:nvSpPr>
        <p:spPr>
          <a:xfrm>
            <a:off x="0" y="4940808"/>
            <a:ext cx="7522464" cy="520335"/>
          </a:xfrm>
          <a:prstGeom prst="rect">
            <a:avLst/>
          </a:prstGeom>
        </p:spPr>
        <p:txBody>
          <a:bodyPr wrap="square">
            <a:spAutoFit/>
          </a:bodyPr>
          <a:lstStyle/>
          <a:p>
            <a:pPr algn="just" rtl="1">
              <a:lnSpc>
                <a:spcPct val="115000"/>
              </a:lnSpc>
              <a:spcBef>
                <a:spcPts val="1200"/>
              </a:spcBef>
              <a:spcAft>
                <a:spcPts val="1200"/>
              </a:spcAft>
            </a:pPr>
            <a:r>
              <a:rPr lang="ar-SA" sz="2500" dirty="0" smtClean="0">
                <a:solidFill>
                  <a:schemeClr val="tx2">
                    <a:lumMod val="50000"/>
                  </a:schemeClr>
                </a:solidFill>
                <a:latin typeface="Times New Roman" panose="02020603050405020304" pitchFamily="18" charset="0"/>
                <a:ea typeface="Times New Roman" panose="02020603050405020304" pitchFamily="18" charset="0"/>
              </a:rPr>
              <a:t>= </a:t>
            </a:r>
            <a:r>
              <a:rPr lang="ar-KW" sz="2500" dirty="0">
                <a:solidFill>
                  <a:schemeClr val="tx2">
                    <a:lumMod val="50000"/>
                  </a:schemeClr>
                </a:solidFill>
                <a:latin typeface="Times New Roman" panose="02020603050405020304" pitchFamily="18" charset="0"/>
                <a:ea typeface="Times New Roman" panose="02020603050405020304" pitchFamily="18" charset="0"/>
                <a:cs typeface="mohammad bold art 1" pitchFamily="2" charset="-78"/>
              </a:rPr>
              <a:t>مجموع أسعار الشركات المكونة للمؤشر  في فترة </a:t>
            </a:r>
            <a:r>
              <a:rPr lang="ar-KW" sz="2500" dirty="0" smtClean="0">
                <a:solidFill>
                  <a:schemeClr val="tx2">
                    <a:lumMod val="50000"/>
                  </a:schemeClr>
                </a:solidFill>
                <a:latin typeface="Times New Roman" panose="02020603050405020304" pitchFamily="18" charset="0"/>
                <a:ea typeface="Times New Roman" panose="02020603050405020304" pitchFamily="18" charset="0"/>
                <a:cs typeface="mohammad bold art 1" pitchFamily="2" charset="-78"/>
              </a:rPr>
              <a:t>الأساس.</a:t>
            </a:r>
            <a:endParaRPr lang="en-US" sz="2500" dirty="0">
              <a:solidFill>
                <a:schemeClr val="tx2">
                  <a:lumMod val="50000"/>
                </a:schemeClr>
              </a:solidFill>
              <a:latin typeface="Times New Roman" panose="02020603050405020304" pitchFamily="18" charset="0"/>
              <a:ea typeface="Times New Roman" panose="02020603050405020304" pitchFamily="18" charset="0"/>
            </a:endParaRPr>
          </a:p>
        </p:txBody>
      </p:sp>
      <p:sp>
        <p:nvSpPr>
          <p:cNvPr id="28" name="Rectangle 27"/>
          <p:cNvSpPr/>
          <p:nvPr/>
        </p:nvSpPr>
        <p:spPr>
          <a:xfrm>
            <a:off x="7809079" y="6027832"/>
            <a:ext cx="437944" cy="531877"/>
          </a:xfrm>
          <a:prstGeom prst="rect">
            <a:avLst/>
          </a:prstGeom>
        </p:spPr>
        <p:txBody>
          <a:bodyPr wrap="square">
            <a:spAutoFit/>
          </a:bodyPr>
          <a:lstStyle/>
          <a:p>
            <a:pPr algn="just" rtl="1">
              <a:lnSpc>
                <a:spcPct val="115000"/>
              </a:lnSpc>
              <a:spcBef>
                <a:spcPts val="1200"/>
              </a:spcBef>
              <a:spcAft>
                <a:spcPts val="1200"/>
              </a:spcAft>
            </a:pPr>
            <a:r>
              <a:rPr lang="en-US" sz="2700" i="1" dirty="0">
                <a:solidFill>
                  <a:schemeClr val="tx2">
                    <a:lumMod val="50000"/>
                  </a:schemeClr>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n</a:t>
            </a:r>
          </a:p>
        </p:txBody>
      </p:sp>
      <p:pic>
        <p:nvPicPr>
          <p:cNvPr id="19" name="Picture 18"/>
          <p:cNvPicPr>
            <a:picLocks noChangeAspect="1"/>
          </p:cNvPicPr>
          <p:nvPr/>
        </p:nvPicPr>
        <p:blipFill>
          <a:blip r:embed="rId7"/>
          <a:stretch>
            <a:fillRect/>
          </a:stretch>
        </p:blipFill>
        <p:spPr>
          <a:xfrm>
            <a:off x="76200" y="26894"/>
            <a:ext cx="2286000" cy="801315"/>
          </a:xfrm>
          <a:prstGeom prst="rect">
            <a:avLst/>
          </a:prstGeom>
        </p:spPr>
      </p:pic>
      <p:cxnSp>
        <p:nvCxnSpPr>
          <p:cNvPr id="24" name="Straight Connector 23"/>
          <p:cNvCxnSpPr/>
          <p:nvPr/>
        </p:nvCxnSpPr>
        <p:spPr>
          <a:xfrm>
            <a:off x="3261360" y="838200"/>
            <a:ext cx="5577840"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9657552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669" y="682377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Slide Number Placeholder 1"/>
          <p:cNvSpPr>
            <a:spLocks noGrp="1"/>
          </p:cNvSpPr>
          <p:nvPr>
            <p:ph type="sldNum" sz="quarter" idx="12"/>
          </p:nvPr>
        </p:nvSpPr>
        <p:spPr>
          <a:xfrm>
            <a:off x="8305800" y="6569075"/>
            <a:ext cx="453185" cy="365125"/>
          </a:xfrm>
        </p:spPr>
        <p:txBody>
          <a:bodyPr/>
          <a:lstStyle/>
          <a:p>
            <a:fld id="{F9836BBA-1BD7-4313-BE0D-A1F9E859EC5C}" type="slidenum">
              <a:rPr lang="en-US" b="1" smtClean="0">
                <a:latin typeface="Times New Roman" pitchFamily="18" charset="0"/>
                <a:cs typeface="Times New Roman" pitchFamily="18" charset="0"/>
              </a:rPr>
              <a:t>11</a:t>
            </a:fld>
            <a:endParaRPr lang="en-US" b="1" dirty="0">
              <a:latin typeface="Times New Roman" pitchFamily="18" charset="0"/>
              <a:cs typeface="Times New Roman" pitchFamily="18" charset="0"/>
            </a:endParaRPr>
          </a:p>
        </p:txBody>
      </p:sp>
      <p:sp>
        <p:nvSpPr>
          <p:cNvPr id="12" name="Title 1"/>
          <p:cNvSpPr txBox="1">
            <a:spLocks/>
          </p:cNvSpPr>
          <p:nvPr/>
        </p:nvSpPr>
        <p:spPr>
          <a:xfrm>
            <a:off x="2286000" y="74060"/>
            <a:ext cx="6705601" cy="757200"/>
          </a:xfrm>
          <a:prstGeom prst="rect">
            <a:avLst/>
          </a:prstGeom>
        </p:spPr>
        <p:txBody>
          <a:bodyPr anchor="ctr" anchorCtr="0">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rtl="1"/>
            <a:r>
              <a:rPr lang="ar-KW" sz="2600" dirty="0" smtClean="0">
                <a:solidFill>
                  <a:schemeClr val="accent2">
                    <a:lumMod val="50000"/>
                  </a:schemeClr>
                </a:solidFill>
                <a:effectLst>
                  <a:outerShdw blurRad="38100" dist="38100" dir="2700000" algn="tl">
                    <a:srgbClr val="000000">
                      <a:alpha val="43137"/>
                    </a:srgbClr>
                  </a:outerShdw>
                </a:effectLst>
                <a:cs typeface="mohammad bold art 1" pitchFamily="2" charset="-78"/>
              </a:rPr>
              <a:t>تابع – ثانيا ً... المؤشر السعري البسيط</a:t>
            </a:r>
            <a:endParaRPr lang="en-US" sz="2600" dirty="0">
              <a:solidFill>
                <a:schemeClr val="accent2">
                  <a:lumMod val="50000"/>
                </a:schemeClr>
              </a:solidFill>
              <a:effectLst>
                <a:outerShdw blurRad="38100" dist="38100" dir="2700000" algn="tl">
                  <a:srgbClr val="000000">
                    <a:alpha val="43137"/>
                  </a:srgbClr>
                </a:outerShdw>
              </a:effectLst>
              <a:cs typeface="mohammad bold art 1" pitchFamily="2" charset="-78"/>
            </a:endParaRPr>
          </a:p>
        </p:txBody>
      </p:sp>
      <p:sp>
        <p:nvSpPr>
          <p:cNvPr id="4" name="Rectangle 3"/>
          <p:cNvSpPr/>
          <p:nvPr/>
        </p:nvSpPr>
        <p:spPr>
          <a:xfrm>
            <a:off x="228600" y="914400"/>
            <a:ext cx="8763000" cy="3248966"/>
          </a:xfrm>
          <a:prstGeom prst="rect">
            <a:avLst/>
          </a:prstGeom>
        </p:spPr>
        <p:txBody>
          <a:bodyPr wrap="square">
            <a:spAutoFit/>
          </a:bodyPr>
          <a:lstStyle/>
          <a:p>
            <a:pPr marL="342900" indent="-342900" algn="just" rtl="1">
              <a:buClr>
                <a:srgbClr val="224626"/>
              </a:buClr>
              <a:buFont typeface="Wingdings" panose="05000000000000000000" pitchFamily="2" charset="2"/>
              <a:buChar char="v"/>
            </a:pPr>
            <a:r>
              <a:rPr lang="ar-KW" sz="2500" dirty="0" smtClean="0">
                <a:solidFill>
                  <a:srgbClr val="224626"/>
                </a:solidFill>
                <a:effectLst>
                  <a:outerShdw blurRad="38100" dist="38100" dir="2700000" algn="tl">
                    <a:srgbClr val="000000">
                      <a:alpha val="43137"/>
                    </a:srgbClr>
                  </a:outerShdw>
                </a:effectLst>
                <a:latin typeface="Times New Roman" panose="02020603050405020304" pitchFamily="18" charset="0"/>
                <a:cs typeface="mohammad bold art 1" pitchFamily="2" charset="-78"/>
              </a:rPr>
              <a:t>أهمية المؤشر</a:t>
            </a:r>
          </a:p>
          <a:p>
            <a:pPr marL="708660" indent="-342900" algn="just" rtl="1">
              <a:lnSpc>
                <a:spcPct val="114000"/>
              </a:lnSpc>
              <a:spcBef>
                <a:spcPts val="1200"/>
              </a:spcBef>
              <a:buClr>
                <a:schemeClr val="accent3">
                  <a:lumMod val="50000"/>
                </a:schemeClr>
              </a:buClr>
              <a:buFont typeface="Wingdings" panose="05000000000000000000" pitchFamily="2" charset="2"/>
              <a:buChar char="Ø"/>
            </a:pPr>
            <a:r>
              <a:rPr lang="ar-KW" sz="2500" dirty="0" smtClean="0">
                <a:solidFill>
                  <a:schemeClr val="tx2">
                    <a:lumMod val="50000"/>
                  </a:schemeClr>
                </a:solidFill>
                <a:cs typeface="mohammad bold art 1" pitchFamily="2" charset="-78"/>
              </a:rPr>
              <a:t>يبين </a:t>
            </a:r>
            <a:r>
              <a:rPr lang="ar-KW" sz="2500" dirty="0">
                <a:solidFill>
                  <a:schemeClr val="tx2">
                    <a:lumMod val="50000"/>
                  </a:schemeClr>
                </a:solidFill>
                <a:cs typeface="mohammad bold art 1" pitchFamily="2" charset="-78"/>
              </a:rPr>
              <a:t>التغيرات عبر الوقت لمحفظة استثمارية تتكون من أسهم متساوية في كل شركات المؤشر. </a:t>
            </a:r>
            <a:r>
              <a:rPr lang="ar-KW" sz="2500" dirty="0" smtClean="0">
                <a:solidFill>
                  <a:schemeClr val="tx2">
                    <a:lumMod val="50000"/>
                  </a:schemeClr>
                </a:solidFill>
                <a:cs typeface="mohammad bold art 1" pitchFamily="2" charset="-78"/>
              </a:rPr>
              <a:t>وبمعنى آخر، لو </a:t>
            </a:r>
            <a:r>
              <a:rPr lang="ar-KW" sz="2500" dirty="0">
                <a:solidFill>
                  <a:schemeClr val="tx2">
                    <a:lumMod val="50000"/>
                  </a:schemeClr>
                </a:solidFill>
                <a:cs typeface="mohammad bold art 1" pitchFamily="2" charset="-78"/>
              </a:rPr>
              <a:t>قام مستثمر بشراء كميات متساوية من الأسهم في كل شركات المؤشر، وارتفعت (انخفضت) قيمة المؤشر فإن ذلك سوف يعني ان قيمة محفظة المستثمر قد ارتفعت (انخفضت) بنفس نسبة التغير في قيمة </a:t>
            </a:r>
            <a:r>
              <a:rPr lang="ar-KW" sz="2500" dirty="0" smtClean="0">
                <a:solidFill>
                  <a:schemeClr val="tx2">
                    <a:lumMod val="50000"/>
                  </a:schemeClr>
                </a:solidFill>
                <a:cs typeface="mohammad bold art 1" pitchFamily="2" charset="-78"/>
              </a:rPr>
              <a:t>المؤشر. </a:t>
            </a:r>
            <a:endParaRPr lang="en-US" sz="2500" dirty="0">
              <a:solidFill>
                <a:schemeClr val="tx2">
                  <a:lumMod val="50000"/>
                </a:schemeClr>
              </a:solidFill>
              <a:cs typeface="mohammad bold art 1" pitchFamily="2" charset="-78"/>
            </a:endParaRPr>
          </a:p>
        </p:txBody>
      </p:sp>
      <p:sp>
        <p:nvSpPr>
          <p:cNvPr id="19" name="Rectangle 18"/>
          <p:cNvSpPr/>
          <p:nvPr/>
        </p:nvSpPr>
        <p:spPr>
          <a:xfrm>
            <a:off x="152400" y="4191000"/>
            <a:ext cx="8763000" cy="2525691"/>
          </a:xfrm>
          <a:prstGeom prst="rect">
            <a:avLst/>
          </a:prstGeom>
        </p:spPr>
        <p:txBody>
          <a:bodyPr wrap="square">
            <a:spAutoFit/>
          </a:bodyPr>
          <a:lstStyle/>
          <a:p>
            <a:pPr marL="342900" indent="-342900" algn="just" rtl="1">
              <a:buClr>
                <a:srgbClr val="6F3505"/>
              </a:buClr>
              <a:buFont typeface="Wingdings" panose="05000000000000000000" pitchFamily="2" charset="2"/>
              <a:buChar char="v"/>
            </a:pPr>
            <a:r>
              <a:rPr lang="ar-KW" sz="2500" dirty="0" smtClean="0">
                <a:solidFill>
                  <a:srgbClr val="6F3505"/>
                </a:solidFill>
                <a:effectLst>
                  <a:outerShdw blurRad="38100" dist="38100" dir="2700000" algn="tl">
                    <a:srgbClr val="000000">
                      <a:alpha val="43137"/>
                    </a:srgbClr>
                  </a:outerShdw>
                </a:effectLst>
                <a:latin typeface="Times New Roman" panose="02020603050405020304" pitchFamily="18" charset="0"/>
                <a:cs typeface="mohammad bold art 1" pitchFamily="2" charset="-78"/>
              </a:rPr>
              <a:t>سلبيات المؤشر</a:t>
            </a:r>
          </a:p>
          <a:p>
            <a:pPr marL="708660" indent="-342900" algn="just" rtl="1">
              <a:lnSpc>
                <a:spcPct val="114000"/>
              </a:lnSpc>
              <a:spcBef>
                <a:spcPts val="1200"/>
              </a:spcBef>
              <a:buClr>
                <a:schemeClr val="accent2">
                  <a:lumMod val="50000"/>
                </a:schemeClr>
              </a:buClr>
              <a:buFont typeface="Wingdings" panose="05000000000000000000" pitchFamily="2" charset="2"/>
              <a:buChar char="Ø"/>
            </a:pPr>
            <a:r>
              <a:rPr lang="ar-KW" sz="2500" dirty="0" smtClean="0">
                <a:solidFill>
                  <a:schemeClr val="tx2">
                    <a:lumMod val="50000"/>
                  </a:schemeClr>
                </a:solidFill>
                <a:cs typeface="mohammad bold art 1" pitchFamily="2" charset="-78"/>
              </a:rPr>
              <a:t>يتأثر بأسعار </a:t>
            </a:r>
            <a:r>
              <a:rPr lang="ar-KW" sz="2500" dirty="0">
                <a:solidFill>
                  <a:schemeClr val="tx2">
                    <a:lumMod val="50000"/>
                  </a:schemeClr>
                </a:solidFill>
                <a:cs typeface="mohammad bold art 1" pitchFamily="2" charset="-78"/>
              </a:rPr>
              <a:t>الأسهم ذات </a:t>
            </a:r>
            <a:r>
              <a:rPr lang="ar-KW" sz="2500" dirty="0" smtClean="0">
                <a:solidFill>
                  <a:schemeClr val="tx2">
                    <a:lumMod val="50000"/>
                  </a:schemeClr>
                </a:solidFill>
                <a:cs typeface="mohammad bold art 1" pitchFamily="2" charset="-78"/>
              </a:rPr>
              <a:t>القيم العالية (أي </a:t>
            </a:r>
            <a:r>
              <a:rPr lang="ar-KW" sz="2500" dirty="0">
                <a:solidFill>
                  <a:schemeClr val="tx2">
                    <a:lumMod val="50000"/>
                  </a:schemeClr>
                </a:solidFill>
                <a:cs typeface="mohammad bold art 1" pitchFamily="2" charset="-78"/>
              </a:rPr>
              <a:t>أنه كلما كانت قيمة السهم مرتفعة كلما كان تأثيره أعظم على </a:t>
            </a:r>
            <a:r>
              <a:rPr lang="ar-KW" sz="2500" dirty="0" smtClean="0">
                <a:solidFill>
                  <a:schemeClr val="tx2">
                    <a:lumMod val="50000"/>
                  </a:schemeClr>
                </a:solidFill>
                <a:cs typeface="mohammad bold art 1" pitchFamily="2" charset="-78"/>
              </a:rPr>
              <a:t>المؤشر).</a:t>
            </a:r>
          </a:p>
          <a:p>
            <a:pPr marL="708660" indent="-342900" algn="just" rtl="1">
              <a:lnSpc>
                <a:spcPct val="114000"/>
              </a:lnSpc>
              <a:spcBef>
                <a:spcPts val="1200"/>
              </a:spcBef>
              <a:buClr>
                <a:schemeClr val="accent2">
                  <a:lumMod val="50000"/>
                </a:schemeClr>
              </a:buClr>
              <a:buFont typeface="Wingdings" panose="05000000000000000000" pitchFamily="2" charset="2"/>
              <a:buChar char="Ø"/>
            </a:pPr>
            <a:r>
              <a:rPr lang="ar-KW" sz="2500" dirty="0" smtClean="0">
                <a:solidFill>
                  <a:schemeClr val="tx2">
                    <a:lumMod val="50000"/>
                  </a:schemeClr>
                </a:solidFill>
                <a:cs typeface="mohammad bold art 1" pitchFamily="2" charset="-78"/>
              </a:rPr>
              <a:t>لا </a:t>
            </a:r>
            <a:r>
              <a:rPr lang="ar-KW" sz="2500" dirty="0">
                <a:solidFill>
                  <a:schemeClr val="tx2">
                    <a:lumMod val="50000"/>
                  </a:schemeClr>
                </a:solidFill>
                <a:cs typeface="mohammad bold art 1" pitchFamily="2" charset="-78"/>
              </a:rPr>
              <a:t>يأخذ المؤشر في الاعتبار الأهمية النسبية للشركات المكونة له </a:t>
            </a:r>
            <a:r>
              <a:rPr lang="ar-KW" sz="2500" dirty="0" smtClean="0">
                <a:solidFill>
                  <a:schemeClr val="tx2">
                    <a:lumMod val="50000"/>
                  </a:schemeClr>
                </a:solidFill>
                <a:cs typeface="mohammad bold art 1" pitchFamily="2" charset="-78"/>
              </a:rPr>
              <a:t>(لا يأخذ في الاعتبار القيم السوقية للشركات المكونة له).</a:t>
            </a:r>
            <a:endParaRPr lang="en-US" sz="2500" dirty="0">
              <a:solidFill>
                <a:schemeClr val="tx2">
                  <a:lumMod val="50000"/>
                </a:schemeClr>
              </a:solidFill>
              <a:cs typeface="mohammad bold art 1" pitchFamily="2" charset="-78"/>
            </a:endParaRPr>
          </a:p>
        </p:txBody>
      </p:sp>
      <p:pic>
        <p:nvPicPr>
          <p:cNvPr id="9" name="Picture 8"/>
          <p:cNvPicPr>
            <a:picLocks noChangeAspect="1"/>
          </p:cNvPicPr>
          <p:nvPr/>
        </p:nvPicPr>
        <p:blipFill>
          <a:blip r:embed="rId4"/>
          <a:stretch>
            <a:fillRect/>
          </a:stretch>
        </p:blipFill>
        <p:spPr>
          <a:xfrm>
            <a:off x="76200" y="26894"/>
            <a:ext cx="2286000" cy="801315"/>
          </a:xfrm>
          <a:prstGeom prst="rect">
            <a:avLst/>
          </a:prstGeom>
        </p:spPr>
      </p:pic>
      <p:cxnSp>
        <p:nvCxnSpPr>
          <p:cNvPr id="11" name="Straight Connector 10"/>
          <p:cNvCxnSpPr/>
          <p:nvPr/>
        </p:nvCxnSpPr>
        <p:spPr>
          <a:xfrm>
            <a:off x="3261360" y="838200"/>
            <a:ext cx="5577840"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067354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ounded Rectangle 15"/>
          <p:cNvSpPr/>
          <p:nvPr/>
        </p:nvSpPr>
        <p:spPr>
          <a:xfrm>
            <a:off x="1447800" y="3992363"/>
            <a:ext cx="6400800" cy="1347115"/>
          </a:xfrm>
          <a:prstGeom prst="roundRect">
            <a:avLst/>
          </a:prstGeom>
          <a:solidFill>
            <a:schemeClr val="accent2">
              <a:lumMod val="20000"/>
              <a:lumOff val="8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669" y="682377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Slide Number Placeholder 1"/>
          <p:cNvSpPr>
            <a:spLocks noGrp="1"/>
          </p:cNvSpPr>
          <p:nvPr>
            <p:ph type="sldNum" sz="quarter" idx="12"/>
          </p:nvPr>
        </p:nvSpPr>
        <p:spPr>
          <a:xfrm>
            <a:off x="8305800" y="6569075"/>
            <a:ext cx="453185" cy="365125"/>
          </a:xfrm>
        </p:spPr>
        <p:txBody>
          <a:bodyPr/>
          <a:lstStyle/>
          <a:p>
            <a:fld id="{F9836BBA-1BD7-4313-BE0D-A1F9E859EC5C}" type="slidenum">
              <a:rPr lang="en-US" b="1" smtClean="0">
                <a:latin typeface="Times New Roman" pitchFamily="18" charset="0"/>
                <a:cs typeface="Times New Roman" pitchFamily="18" charset="0"/>
              </a:rPr>
              <a:t>12</a:t>
            </a:fld>
            <a:endParaRPr lang="en-US" b="1" dirty="0">
              <a:latin typeface="Times New Roman" pitchFamily="18" charset="0"/>
              <a:cs typeface="Times New Roman" pitchFamily="18" charset="0"/>
            </a:endParaRPr>
          </a:p>
        </p:txBody>
      </p:sp>
      <p:sp>
        <p:nvSpPr>
          <p:cNvPr id="12" name="Title 1"/>
          <p:cNvSpPr txBox="1">
            <a:spLocks/>
          </p:cNvSpPr>
          <p:nvPr/>
        </p:nvSpPr>
        <p:spPr>
          <a:xfrm>
            <a:off x="2286000" y="74060"/>
            <a:ext cx="6705601" cy="757200"/>
          </a:xfrm>
          <a:prstGeom prst="rect">
            <a:avLst/>
          </a:prstGeom>
        </p:spPr>
        <p:txBody>
          <a:bodyPr anchor="ctr" anchorCtr="0">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rtl="1"/>
            <a:r>
              <a:rPr lang="ar-KW" sz="2600" dirty="0" smtClean="0">
                <a:solidFill>
                  <a:schemeClr val="accent2">
                    <a:lumMod val="50000"/>
                  </a:schemeClr>
                </a:solidFill>
                <a:effectLst>
                  <a:outerShdw blurRad="38100" dist="38100" dir="2700000" algn="tl">
                    <a:srgbClr val="000000">
                      <a:alpha val="43137"/>
                    </a:srgbClr>
                  </a:outerShdw>
                </a:effectLst>
                <a:cs typeface="mohammad bold art 1" pitchFamily="2" charset="-78"/>
              </a:rPr>
              <a:t>تابع – ثانيا ً... مؤشر الأسعار النسبية</a:t>
            </a:r>
            <a:endParaRPr lang="en-US" sz="2600" dirty="0">
              <a:solidFill>
                <a:schemeClr val="accent2">
                  <a:lumMod val="50000"/>
                </a:schemeClr>
              </a:solidFill>
              <a:effectLst>
                <a:outerShdw blurRad="38100" dist="38100" dir="2700000" algn="tl">
                  <a:srgbClr val="000000">
                    <a:alpha val="43137"/>
                  </a:srgbClr>
                </a:outerShdw>
              </a:effectLst>
              <a:cs typeface="mohammad bold art 1" pitchFamily="2" charset="-78"/>
            </a:endParaRPr>
          </a:p>
        </p:txBody>
      </p:sp>
      <p:sp>
        <p:nvSpPr>
          <p:cNvPr id="4" name="Rectangle 3"/>
          <p:cNvSpPr/>
          <p:nvPr/>
        </p:nvSpPr>
        <p:spPr>
          <a:xfrm>
            <a:off x="152400" y="981136"/>
            <a:ext cx="8829675" cy="2271776"/>
          </a:xfrm>
          <a:prstGeom prst="rect">
            <a:avLst/>
          </a:prstGeom>
        </p:spPr>
        <p:txBody>
          <a:bodyPr wrap="square">
            <a:spAutoFit/>
          </a:bodyPr>
          <a:lstStyle/>
          <a:p>
            <a:pPr marL="365760" indent="-365760" algn="just" rtl="1">
              <a:lnSpc>
                <a:spcPct val="114000"/>
              </a:lnSpc>
              <a:buClr>
                <a:schemeClr val="tx2">
                  <a:lumMod val="50000"/>
                </a:schemeClr>
              </a:buClr>
              <a:buFont typeface="Wingdings" panose="05000000000000000000" pitchFamily="2" charset="2"/>
              <a:buChar char="v"/>
            </a:pPr>
            <a:r>
              <a:rPr lang="ar-KW" sz="2500" dirty="0" smtClean="0">
                <a:solidFill>
                  <a:schemeClr val="tx2">
                    <a:lumMod val="50000"/>
                  </a:schemeClr>
                </a:solidFill>
                <a:latin typeface="Times New Roman" panose="02020603050405020304" pitchFamily="18" charset="0"/>
                <a:ea typeface="Times New Roman" panose="02020603050405020304" pitchFamily="18" charset="0"/>
                <a:cs typeface="mohammad bold art 1" pitchFamily="2" charset="-78"/>
              </a:rPr>
              <a:t>أحد </a:t>
            </a:r>
            <a:r>
              <a:rPr lang="ar-KW" sz="2500" dirty="0">
                <a:solidFill>
                  <a:schemeClr val="tx2">
                    <a:lumMod val="50000"/>
                  </a:schemeClr>
                </a:solidFill>
                <a:latin typeface="Times New Roman" panose="02020603050405020304" pitchFamily="18" charset="0"/>
                <a:ea typeface="Times New Roman" panose="02020603050405020304" pitchFamily="18" charset="0"/>
                <a:cs typeface="mohammad bold art 1" pitchFamily="2" charset="-78"/>
              </a:rPr>
              <a:t>أهم الانتقادات الموجهة إلى المؤشر السعري البسيط هو تأثره بالأسعار المرتفعة لأسهم الشركات المكونة له، ولتحيد هذا الأثر تم استحداث مؤشر الأسعار النسبية بحيث تكون الشركات المكونة له ذات أهمية نسبية واحدة وبغض النظر عن أسعار </a:t>
            </a:r>
            <a:r>
              <a:rPr lang="ar-KW" sz="2500" dirty="0" smtClean="0">
                <a:solidFill>
                  <a:schemeClr val="tx2">
                    <a:lumMod val="50000"/>
                  </a:schemeClr>
                </a:solidFill>
                <a:latin typeface="Times New Roman" panose="02020603050405020304" pitchFamily="18" charset="0"/>
                <a:ea typeface="Times New Roman" panose="02020603050405020304" pitchFamily="18" charset="0"/>
                <a:cs typeface="mohammad bold art 1" pitchFamily="2" charset="-78"/>
              </a:rPr>
              <a:t>أسهمها (القيم المطلقة لأسعار الأسهم).</a:t>
            </a:r>
            <a:endParaRPr lang="en-US" sz="2500" dirty="0">
              <a:solidFill>
                <a:schemeClr val="tx2">
                  <a:lumMod val="50000"/>
                </a:schemeClr>
              </a:solidFill>
            </a:endParaRPr>
          </a:p>
        </p:txBody>
      </p:sp>
      <p:sp>
        <p:nvSpPr>
          <p:cNvPr id="17" name="Rectangle 16"/>
          <p:cNvSpPr/>
          <p:nvPr/>
        </p:nvSpPr>
        <p:spPr>
          <a:xfrm>
            <a:off x="2161398" y="3209317"/>
            <a:ext cx="6373368" cy="534762"/>
          </a:xfrm>
          <a:prstGeom prst="rect">
            <a:avLst/>
          </a:prstGeom>
        </p:spPr>
        <p:txBody>
          <a:bodyPr wrap="square">
            <a:spAutoFit/>
          </a:bodyPr>
          <a:lstStyle/>
          <a:p>
            <a:pPr algn="just" rtl="1">
              <a:lnSpc>
                <a:spcPct val="115000"/>
              </a:lnSpc>
              <a:spcBef>
                <a:spcPts val="1200"/>
              </a:spcBef>
              <a:spcAft>
                <a:spcPts val="1200"/>
              </a:spcAft>
            </a:pPr>
            <a:r>
              <a:rPr lang="ar-KW" sz="2500" dirty="0" smtClean="0">
                <a:solidFill>
                  <a:schemeClr val="tx2">
                    <a:lumMod val="50000"/>
                  </a:schemeClr>
                </a:solidFill>
                <a:latin typeface="Times New Roman" panose="02020603050405020304" pitchFamily="18" charset="0"/>
                <a:ea typeface="Times New Roman" panose="02020603050405020304" pitchFamily="18" charset="0"/>
                <a:cs typeface="mohammad bold art 1" pitchFamily="2" charset="-78"/>
              </a:rPr>
              <a:t>ويحسب </a:t>
            </a:r>
            <a:r>
              <a:rPr lang="ar-KW" sz="2500" dirty="0">
                <a:solidFill>
                  <a:schemeClr val="tx2">
                    <a:lumMod val="50000"/>
                  </a:schemeClr>
                </a:solidFill>
                <a:latin typeface="Times New Roman" panose="02020603050405020304" pitchFamily="18" charset="0"/>
                <a:ea typeface="Times New Roman" panose="02020603050405020304" pitchFamily="18" charset="0"/>
                <a:cs typeface="mohammad bold art 1" pitchFamily="2" charset="-78"/>
              </a:rPr>
              <a:t>مؤشر الأسعار النسبية وفقاً </a:t>
            </a:r>
            <a:r>
              <a:rPr lang="ar-KW" sz="2500" dirty="0" smtClean="0">
                <a:solidFill>
                  <a:schemeClr val="tx2">
                    <a:lumMod val="50000"/>
                  </a:schemeClr>
                </a:solidFill>
                <a:latin typeface="Times New Roman" panose="02020603050405020304" pitchFamily="18" charset="0"/>
                <a:ea typeface="Times New Roman" panose="02020603050405020304" pitchFamily="18" charset="0"/>
                <a:cs typeface="mohammad bold art 1" pitchFamily="2" charset="-78"/>
              </a:rPr>
              <a:t>للمعادلة التالية:</a:t>
            </a:r>
            <a:endParaRPr lang="en-US" sz="2500" dirty="0">
              <a:solidFill>
                <a:schemeClr val="tx2">
                  <a:lumMod val="50000"/>
                </a:schemeClr>
              </a:solidFill>
              <a:latin typeface="Times New Roman" panose="02020603050405020304" pitchFamily="18" charset="0"/>
              <a:ea typeface="Times New Roman" panose="02020603050405020304" pitchFamily="18" charset="0"/>
            </a:endParaRPr>
          </a:p>
        </p:txBody>
      </p:sp>
      <p:sp>
        <p:nvSpPr>
          <p:cNvPr id="23" name="Rectangle 22"/>
          <p:cNvSpPr/>
          <p:nvPr/>
        </p:nvSpPr>
        <p:spPr>
          <a:xfrm>
            <a:off x="-18669" y="5666318"/>
            <a:ext cx="7522464" cy="534762"/>
          </a:xfrm>
          <a:prstGeom prst="rect">
            <a:avLst/>
          </a:prstGeom>
        </p:spPr>
        <p:txBody>
          <a:bodyPr wrap="square">
            <a:spAutoFit/>
          </a:bodyPr>
          <a:lstStyle/>
          <a:p>
            <a:pPr algn="just" rtl="1">
              <a:lnSpc>
                <a:spcPct val="115000"/>
              </a:lnSpc>
              <a:spcBef>
                <a:spcPts val="1200"/>
              </a:spcBef>
              <a:spcAft>
                <a:spcPts val="1200"/>
              </a:spcAft>
            </a:pPr>
            <a:r>
              <a:rPr lang="ar-SA" sz="2500" dirty="0" smtClean="0">
                <a:solidFill>
                  <a:schemeClr val="tx2">
                    <a:lumMod val="50000"/>
                  </a:schemeClr>
                </a:solidFill>
                <a:latin typeface="Times New Roman" panose="02020603050405020304" pitchFamily="18" charset="0"/>
                <a:ea typeface="Times New Roman" panose="02020603050405020304" pitchFamily="18" charset="0"/>
              </a:rPr>
              <a:t>= </a:t>
            </a:r>
            <a:r>
              <a:rPr lang="ar-SA" sz="2500" dirty="0" smtClean="0">
                <a:solidFill>
                  <a:schemeClr val="tx2">
                    <a:lumMod val="50000"/>
                  </a:schemeClr>
                </a:solidFill>
                <a:cs typeface="mohammad bold art 1" pitchFamily="2" charset="-78"/>
              </a:rPr>
              <a:t>ال</a:t>
            </a:r>
            <a:r>
              <a:rPr lang="ar-KW" sz="2500" dirty="0">
                <a:solidFill>
                  <a:schemeClr val="tx2">
                    <a:lumMod val="50000"/>
                  </a:schemeClr>
                </a:solidFill>
                <a:cs typeface="mohammad bold art 1" pitchFamily="2" charset="-78"/>
              </a:rPr>
              <a:t>سعر النسبي للشركة </a:t>
            </a:r>
            <a:r>
              <a:rPr lang="en-US" sz="2500" b="1" i="1" dirty="0">
                <a:solidFill>
                  <a:schemeClr val="tx2">
                    <a:lumMod val="50000"/>
                  </a:schemeClr>
                </a:solidFill>
                <a:latin typeface="Times New Roman" panose="02020603050405020304" pitchFamily="18" charset="0"/>
                <a:cs typeface="Times New Roman" panose="02020603050405020304" pitchFamily="18" charset="0"/>
              </a:rPr>
              <a:t>i </a:t>
            </a:r>
            <a:r>
              <a:rPr lang="ar-KW" sz="2500" b="1" i="1" dirty="0" smtClean="0">
                <a:solidFill>
                  <a:schemeClr val="tx2">
                    <a:lumMod val="50000"/>
                  </a:schemeClr>
                </a:solidFill>
                <a:cs typeface="mohammad bold art 1" pitchFamily="2" charset="-78"/>
              </a:rPr>
              <a:t>  </a:t>
            </a:r>
            <a:r>
              <a:rPr lang="ar-KW" sz="2500" dirty="0" smtClean="0">
                <a:solidFill>
                  <a:schemeClr val="tx2">
                    <a:lumMod val="50000"/>
                  </a:schemeClr>
                </a:solidFill>
                <a:cs typeface="mohammad bold art 1" pitchFamily="2" charset="-78"/>
              </a:rPr>
              <a:t>في </a:t>
            </a:r>
            <a:r>
              <a:rPr lang="ar-KW" sz="2500" dirty="0">
                <a:solidFill>
                  <a:schemeClr val="tx2">
                    <a:lumMod val="50000"/>
                  </a:schemeClr>
                </a:solidFill>
                <a:cs typeface="mohammad bold art 1" pitchFamily="2" charset="-78"/>
              </a:rPr>
              <a:t>فترة </a:t>
            </a:r>
            <a:r>
              <a:rPr lang="ar-KW" sz="2500" dirty="0" smtClean="0">
                <a:solidFill>
                  <a:schemeClr val="tx2">
                    <a:lumMod val="50000"/>
                  </a:schemeClr>
                </a:solidFill>
                <a:cs typeface="mohammad bold art 1" pitchFamily="2" charset="-78"/>
              </a:rPr>
              <a:t>المقارنة.</a:t>
            </a:r>
            <a:endParaRPr lang="en-US" sz="2500" dirty="0">
              <a:solidFill>
                <a:schemeClr val="tx2">
                  <a:lumMod val="50000"/>
                </a:schemeClr>
              </a:solidFill>
              <a:latin typeface="Times New Roman" panose="02020603050405020304" pitchFamily="18" charset="0"/>
              <a:ea typeface="Times New Roman" panose="02020603050405020304" pitchFamily="18" charset="0"/>
            </a:endParaRPr>
          </a:p>
        </p:txBody>
      </p:sp>
      <p:pic>
        <p:nvPicPr>
          <p:cNvPr id="8" name="Picture 7"/>
          <p:cNvPicPr>
            <a:picLocks noChangeAspect="1"/>
          </p:cNvPicPr>
          <p:nvPr/>
        </p:nvPicPr>
        <p:blipFill>
          <a:blip r:embed="rId4"/>
          <a:stretch>
            <a:fillRect/>
          </a:stretch>
        </p:blipFill>
        <p:spPr>
          <a:xfrm>
            <a:off x="1669730" y="4030556"/>
            <a:ext cx="5950270" cy="1274060"/>
          </a:xfrm>
          <a:prstGeom prst="rect">
            <a:avLst/>
          </a:prstGeom>
        </p:spPr>
      </p:pic>
      <p:sp>
        <p:nvSpPr>
          <p:cNvPr id="18" name="Rounded Rectangle 17"/>
          <p:cNvSpPr/>
          <p:nvPr/>
        </p:nvSpPr>
        <p:spPr>
          <a:xfrm>
            <a:off x="7503795" y="5699713"/>
            <a:ext cx="1255190" cy="520335"/>
          </a:xfrm>
          <a:prstGeom prst="roundRect">
            <a:avLst/>
          </a:prstGeom>
          <a:solidFill>
            <a:schemeClr val="accent2">
              <a:lumMod val="20000"/>
              <a:lumOff val="8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5" name="Picture 14"/>
          <p:cNvPicPr>
            <a:picLocks noChangeAspect="1"/>
          </p:cNvPicPr>
          <p:nvPr/>
        </p:nvPicPr>
        <p:blipFill>
          <a:blip r:embed="rId5"/>
          <a:stretch>
            <a:fillRect/>
          </a:stretch>
        </p:blipFill>
        <p:spPr>
          <a:xfrm>
            <a:off x="7552556" y="5682880"/>
            <a:ext cx="1160553" cy="537168"/>
          </a:xfrm>
          <a:prstGeom prst="rect">
            <a:avLst/>
          </a:prstGeom>
        </p:spPr>
      </p:pic>
      <p:pic>
        <p:nvPicPr>
          <p:cNvPr id="14" name="Picture 13"/>
          <p:cNvPicPr>
            <a:picLocks noChangeAspect="1"/>
          </p:cNvPicPr>
          <p:nvPr/>
        </p:nvPicPr>
        <p:blipFill>
          <a:blip r:embed="rId6"/>
          <a:stretch>
            <a:fillRect/>
          </a:stretch>
        </p:blipFill>
        <p:spPr>
          <a:xfrm>
            <a:off x="76200" y="26894"/>
            <a:ext cx="2286000" cy="801315"/>
          </a:xfrm>
          <a:prstGeom prst="rect">
            <a:avLst/>
          </a:prstGeom>
        </p:spPr>
      </p:pic>
      <p:cxnSp>
        <p:nvCxnSpPr>
          <p:cNvPr id="19" name="Straight Connector 18"/>
          <p:cNvCxnSpPr/>
          <p:nvPr/>
        </p:nvCxnSpPr>
        <p:spPr>
          <a:xfrm>
            <a:off x="3261360" y="838200"/>
            <a:ext cx="5577840"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5730988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669" y="682377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Slide Number Placeholder 1"/>
          <p:cNvSpPr>
            <a:spLocks noGrp="1"/>
          </p:cNvSpPr>
          <p:nvPr>
            <p:ph type="sldNum" sz="quarter" idx="12"/>
          </p:nvPr>
        </p:nvSpPr>
        <p:spPr>
          <a:xfrm>
            <a:off x="8305800" y="6569075"/>
            <a:ext cx="453185" cy="365125"/>
          </a:xfrm>
        </p:spPr>
        <p:txBody>
          <a:bodyPr/>
          <a:lstStyle/>
          <a:p>
            <a:fld id="{F9836BBA-1BD7-4313-BE0D-A1F9E859EC5C}" type="slidenum">
              <a:rPr lang="en-US" b="1" smtClean="0">
                <a:latin typeface="Times New Roman" pitchFamily="18" charset="0"/>
                <a:cs typeface="Times New Roman" pitchFamily="18" charset="0"/>
              </a:rPr>
              <a:t>13</a:t>
            </a:fld>
            <a:endParaRPr lang="en-US" b="1" dirty="0">
              <a:latin typeface="Times New Roman" pitchFamily="18" charset="0"/>
              <a:cs typeface="Times New Roman" pitchFamily="18" charset="0"/>
            </a:endParaRPr>
          </a:p>
        </p:txBody>
      </p:sp>
      <p:sp>
        <p:nvSpPr>
          <p:cNvPr id="12" name="Title 1"/>
          <p:cNvSpPr txBox="1">
            <a:spLocks/>
          </p:cNvSpPr>
          <p:nvPr/>
        </p:nvSpPr>
        <p:spPr>
          <a:xfrm>
            <a:off x="2286000" y="74060"/>
            <a:ext cx="6705601" cy="757200"/>
          </a:xfrm>
          <a:prstGeom prst="rect">
            <a:avLst/>
          </a:prstGeom>
        </p:spPr>
        <p:txBody>
          <a:bodyPr anchor="ctr" anchorCtr="0">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rtl="1"/>
            <a:r>
              <a:rPr lang="ar-KW" sz="2600" dirty="0" smtClean="0">
                <a:solidFill>
                  <a:schemeClr val="accent2">
                    <a:lumMod val="50000"/>
                  </a:schemeClr>
                </a:solidFill>
                <a:effectLst>
                  <a:outerShdw blurRad="38100" dist="38100" dir="2700000" algn="tl">
                    <a:srgbClr val="000000">
                      <a:alpha val="43137"/>
                    </a:srgbClr>
                  </a:outerShdw>
                </a:effectLst>
                <a:cs typeface="mohammad bold art 1" pitchFamily="2" charset="-78"/>
              </a:rPr>
              <a:t>تابع – ثانيا ً... مؤشر الأسعار النسبية</a:t>
            </a:r>
            <a:endParaRPr lang="en-US" sz="2600" dirty="0">
              <a:solidFill>
                <a:schemeClr val="accent2">
                  <a:lumMod val="50000"/>
                </a:schemeClr>
              </a:solidFill>
              <a:effectLst>
                <a:outerShdw blurRad="38100" dist="38100" dir="2700000" algn="tl">
                  <a:srgbClr val="000000">
                    <a:alpha val="43137"/>
                  </a:srgbClr>
                </a:outerShdw>
              </a:effectLst>
              <a:cs typeface="mohammad bold art 1" pitchFamily="2" charset="-78"/>
            </a:endParaRPr>
          </a:p>
        </p:txBody>
      </p:sp>
      <p:sp>
        <p:nvSpPr>
          <p:cNvPr id="4" name="Rectangle 3"/>
          <p:cNvSpPr/>
          <p:nvPr/>
        </p:nvSpPr>
        <p:spPr>
          <a:xfrm>
            <a:off x="228600" y="1143000"/>
            <a:ext cx="8763000" cy="3248966"/>
          </a:xfrm>
          <a:prstGeom prst="rect">
            <a:avLst/>
          </a:prstGeom>
        </p:spPr>
        <p:txBody>
          <a:bodyPr wrap="square">
            <a:spAutoFit/>
          </a:bodyPr>
          <a:lstStyle/>
          <a:p>
            <a:pPr marL="342900" indent="-342900" algn="just" rtl="1">
              <a:buClr>
                <a:srgbClr val="224626"/>
              </a:buClr>
              <a:buFont typeface="Wingdings" panose="05000000000000000000" pitchFamily="2" charset="2"/>
              <a:buChar char="v"/>
            </a:pPr>
            <a:r>
              <a:rPr lang="ar-KW" sz="2500" dirty="0" smtClean="0">
                <a:solidFill>
                  <a:srgbClr val="224626"/>
                </a:solidFill>
                <a:effectLst>
                  <a:outerShdw blurRad="38100" dist="38100" dir="2700000" algn="tl">
                    <a:srgbClr val="000000">
                      <a:alpha val="43137"/>
                    </a:srgbClr>
                  </a:outerShdw>
                </a:effectLst>
                <a:latin typeface="Times New Roman" panose="02020603050405020304" pitchFamily="18" charset="0"/>
                <a:cs typeface="mohammad bold art 1" pitchFamily="2" charset="-78"/>
              </a:rPr>
              <a:t>أهمية المؤشر</a:t>
            </a:r>
          </a:p>
          <a:p>
            <a:pPr marL="708660" indent="-342900" algn="just" rtl="1">
              <a:lnSpc>
                <a:spcPct val="114000"/>
              </a:lnSpc>
              <a:spcBef>
                <a:spcPts val="1200"/>
              </a:spcBef>
              <a:buClr>
                <a:schemeClr val="accent3">
                  <a:lumMod val="50000"/>
                </a:schemeClr>
              </a:buClr>
              <a:buFont typeface="Wingdings" panose="05000000000000000000" pitchFamily="2" charset="2"/>
              <a:buChar char="Ø"/>
            </a:pPr>
            <a:r>
              <a:rPr lang="ar-KW" sz="2500" dirty="0" smtClean="0">
                <a:solidFill>
                  <a:schemeClr val="tx2">
                    <a:lumMod val="50000"/>
                  </a:schemeClr>
                </a:solidFill>
                <a:cs typeface="mohammad bold art 1" pitchFamily="2" charset="-78"/>
              </a:rPr>
              <a:t>يبين التغيرات </a:t>
            </a:r>
            <a:r>
              <a:rPr lang="ar-KW" sz="2500" dirty="0">
                <a:solidFill>
                  <a:schemeClr val="tx2">
                    <a:lumMod val="50000"/>
                  </a:schemeClr>
                </a:solidFill>
                <a:cs typeface="mohammad bold art 1" pitchFamily="2" charset="-78"/>
              </a:rPr>
              <a:t>عبر الوقت لمحفظة استثمارية تتكون من قيم متساوية خصصت للاستثمار في </a:t>
            </a:r>
            <a:r>
              <a:rPr lang="ar-KW" sz="2500" dirty="0" smtClean="0">
                <a:solidFill>
                  <a:schemeClr val="tx2">
                    <a:lumMod val="50000"/>
                  </a:schemeClr>
                </a:solidFill>
                <a:cs typeface="mohammad bold art 1" pitchFamily="2" charset="-78"/>
              </a:rPr>
              <a:t>كل شركات </a:t>
            </a:r>
            <a:r>
              <a:rPr lang="ar-KW" sz="2500" dirty="0">
                <a:solidFill>
                  <a:schemeClr val="tx2">
                    <a:lumMod val="50000"/>
                  </a:schemeClr>
                </a:solidFill>
                <a:cs typeface="mohammad bold art 1" pitchFamily="2" charset="-78"/>
              </a:rPr>
              <a:t>المؤشر. </a:t>
            </a:r>
            <a:r>
              <a:rPr lang="ar-KW" sz="2500" dirty="0" smtClean="0">
                <a:solidFill>
                  <a:schemeClr val="tx2">
                    <a:lumMod val="50000"/>
                  </a:schemeClr>
                </a:solidFill>
                <a:cs typeface="mohammad bold art 1" pitchFamily="2" charset="-78"/>
              </a:rPr>
              <a:t>فلو </a:t>
            </a:r>
            <a:r>
              <a:rPr lang="ar-KW" sz="2500" dirty="0">
                <a:solidFill>
                  <a:schemeClr val="tx2">
                    <a:lumMod val="50000"/>
                  </a:schemeClr>
                </a:solidFill>
                <a:cs typeface="mohammad bold art 1" pitchFamily="2" charset="-78"/>
              </a:rPr>
              <a:t>قام مستثمر بتخصيص مبالغ متساوية واستثمرها في كافة شركات المؤشر، وارتفعت (انخفضت) قيمة المؤشر فإن ذلك سوف يعني ان قيمة محفظة المستثمر قد ارتفعت (انخفضت) بنفس نسبة التغير في قيمة </a:t>
            </a:r>
            <a:r>
              <a:rPr lang="ar-KW" sz="2500" dirty="0" smtClean="0">
                <a:solidFill>
                  <a:schemeClr val="tx2">
                    <a:lumMod val="50000"/>
                  </a:schemeClr>
                </a:solidFill>
                <a:cs typeface="mohammad bold art 1" pitchFamily="2" charset="-78"/>
              </a:rPr>
              <a:t>المؤشر.</a:t>
            </a:r>
            <a:endParaRPr lang="en-US" sz="2500" dirty="0">
              <a:solidFill>
                <a:schemeClr val="tx2">
                  <a:lumMod val="50000"/>
                </a:schemeClr>
              </a:solidFill>
              <a:cs typeface="mohammad bold art 1" pitchFamily="2" charset="-78"/>
            </a:endParaRPr>
          </a:p>
        </p:txBody>
      </p:sp>
      <p:sp>
        <p:nvSpPr>
          <p:cNvPr id="19" name="Rectangle 18"/>
          <p:cNvSpPr/>
          <p:nvPr/>
        </p:nvSpPr>
        <p:spPr>
          <a:xfrm>
            <a:off x="192024" y="4547317"/>
            <a:ext cx="8763000" cy="1933222"/>
          </a:xfrm>
          <a:prstGeom prst="rect">
            <a:avLst/>
          </a:prstGeom>
        </p:spPr>
        <p:txBody>
          <a:bodyPr wrap="square">
            <a:spAutoFit/>
          </a:bodyPr>
          <a:lstStyle/>
          <a:p>
            <a:pPr marL="342900" indent="-342900" algn="just" rtl="1">
              <a:buClr>
                <a:srgbClr val="6F3505"/>
              </a:buClr>
              <a:buFont typeface="Wingdings" panose="05000000000000000000" pitchFamily="2" charset="2"/>
              <a:buChar char="v"/>
            </a:pPr>
            <a:r>
              <a:rPr lang="ar-KW" sz="2500" dirty="0" smtClean="0">
                <a:solidFill>
                  <a:srgbClr val="6F3505"/>
                </a:solidFill>
                <a:effectLst>
                  <a:outerShdw blurRad="38100" dist="38100" dir="2700000" algn="tl">
                    <a:srgbClr val="000000">
                      <a:alpha val="43137"/>
                    </a:srgbClr>
                  </a:outerShdw>
                </a:effectLst>
                <a:latin typeface="Times New Roman" panose="02020603050405020304" pitchFamily="18" charset="0"/>
                <a:cs typeface="mohammad bold art 1" pitchFamily="2" charset="-78"/>
              </a:rPr>
              <a:t>سلبيات المؤشر</a:t>
            </a:r>
          </a:p>
          <a:p>
            <a:pPr marL="708660" indent="-342900" algn="just" rtl="1">
              <a:lnSpc>
                <a:spcPct val="114000"/>
              </a:lnSpc>
              <a:spcBef>
                <a:spcPts val="1200"/>
              </a:spcBef>
              <a:buClr>
                <a:schemeClr val="accent2">
                  <a:lumMod val="50000"/>
                </a:schemeClr>
              </a:buClr>
              <a:buFont typeface="Wingdings" panose="05000000000000000000" pitchFamily="2" charset="2"/>
              <a:buChar char="Ø"/>
            </a:pPr>
            <a:r>
              <a:rPr lang="ar-KW" sz="2500" dirty="0" smtClean="0">
                <a:solidFill>
                  <a:schemeClr val="tx2">
                    <a:lumMod val="50000"/>
                  </a:schemeClr>
                </a:solidFill>
                <a:cs typeface="mohammad bold art 1" pitchFamily="2" charset="-78"/>
              </a:rPr>
              <a:t>لا </a:t>
            </a:r>
            <a:r>
              <a:rPr lang="ar-KW" sz="2500" dirty="0">
                <a:solidFill>
                  <a:schemeClr val="tx2">
                    <a:lumMod val="50000"/>
                  </a:schemeClr>
                </a:solidFill>
                <a:cs typeface="mohammad bold art 1" pitchFamily="2" charset="-78"/>
              </a:rPr>
              <a:t>يأخذ المؤشر في الاعتبار الأهمية النسبية للشركات المكونة له </a:t>
            </a:r>
            <a:r>
              <a:rPr lang="ar-KW" sz="2500" dirty="0" smtClean="0">
                <a:solidFill>
                  <a:schemeClr val="tx2">
                    <a:lumMod val="50000"/>
                  </a:schemeClr>
                </a:solidFill>
                <a:cs typeface="mohammad bold art 1" pitchFamily="2" charset="-78"/>
              </a:rPr>
              <a:t>(القيم السوقية للشركات)، أي أن الأهمية النسبية للشركات متساوي.</a:t>
            </a:r>
            <a:endParaRPr lang="en-US" sz="2500" dirty="0">
              <a:solidFill>
                <a:schemeClr val="tx2">
                  <a:lumMod val="50000"/>
                </a:schemeClr>
              </a:solidFill>
              <a:cs typeface="mohammad bold art 1" pitchFamily="2" charset="-78"/>
            </a:endParaRPr>
          </a:p>
        </p:txBody>
      </p:sp>
      <p:pic>
        <p:nvPicPr>
          <p:cNvPr id="9" name="Picture 8"/>
          <p:cNvPicPr>
            <a:picLocks noChangeAspect="1"/>
          </p:cNvPicPr>
          <p:nvPr/>
        </p:nvPicPr>
        <p:blipFill>
          <a:blip r:embed="rId4"/>
          <a:stretch>
            <a:fillRect/>
          </a:stretch>
        </p:blipFill>
        <p:spPr>
          <a:xfrm>
            <a:off x="76200" y="26894"/>
            <a:ext cx="2286000" cy="801315"/>
          </a:xfrm>
          <a:prstGeom prst="rect">
            <a:avLst/>
          </a:prstGeom>
        </p:spPr>
      </p:pic>
      <p:cxnSp>
        <p:nvCxnSpPr>
          <p:cNvPr id="11" name="Straight Connector 10"/>
          <p:cNvCxnSpPr/>
          <p:nvPr/>
        </p:nvCxnSpPr>
        <p:spPr>
          <a:xfrm>
            <a:off x="3261360" y="838200"/>
            <a:ext cx="5577840"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9274919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ounded Rectangle 13"/>
          <p:cNvSpPr/>
          <p:nvPr/>
        </p:nvSpPr>
        <p:spPr>
          <a:xfrm>
            <a:off x="7501128" y="6081783"/>
            <a:ext cx="683792" cy="630786"/>
          </a:xfrm>
          <a:prstGeom prst="roundRect">
            <a:avLst/>
          </a:prstGeom>
          <a:solidFill>
            <a:schemeClr val="accent2">
              <a:lumMod val="20000"/>
              <a:lumOff val="8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ounded Rectangle 12"/>
          <p:cNvSpPr/>
          <p:nvPr/>
        </p:nvSpPr>
        <p:spPr>
          <a:xfrm>
            <a:off x="7501128" y="5270865"/>
            <a:ext cx="683792" cy="703365"/>
          </a:xfrm>
          <a:prstGeom prst="roundRect">
            <a:avLst/>
          </a:prstGeom>
          <a:solidFill>
            <a:schemeClr val="accent2">
              <a:lumMod val="20000"/>
              <a:lumOff val="8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ounded Rectangle 10"/>
          <p:cNvSpPr/>
          <p:nvPr/>
        </p:nvSpPr>
        <p:spPr>
          <a:xfrm>
            <a:off x="585216" y="3877425"/>
            <a:ext cx="7726496" cy="1249311"/>
          </a:xfrm>
          <a:prstGeom prst="roundRect">
            <a:avLst/>
          </a:prstGeom>
          <a:solidFill>
            <a:schemeClr val="accent2">
              <a:lumMod val="20000"/>
              <a:lumOff val="8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669" y="682377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Slide Number Placeholder 1"/>
          <p:cNvSpPr>
            <a:spLocks noGrp="1"/>
          </p:cNvSpPr>
          <p:nvPr>
            <p:ph type="sldNum" sz="quarter" idx="12"/>
          </p:nvPr>
        </p:nvSpPr>
        <p:spPr>
          <a:xfrm>
            <a:off x="8305800" y="6569075"/>
            <a:ext cx="453185" cy="365125"/>
          </a:xfrm>
        </p:spPr>
        <p:txBody>
          <a:bodyPr/>
          <a:lstStyle/>
          <a:p>
            <a:fld id="{F9836BBA-1BD7-4313-BE0D-A1F9E859EC5C}" type="slidenum">
              <a:rPr lang="en-US" b="1" smtClean="0">
                <a:latin typeface="Times New Roman" pitchFamily="18" charset="0"/>
                <a:cs typeface="Times New Roman" pitchFamily="18" charset="0"/>
              </a:rPr>
              <a:t>14</a:t>
            </a:fld>
            <a:endParaRPr lang="en-US" b="1" dirty="0">
              <a:latin typeface="Times New Roman" pitchFamily="18" charset="0"/>
              <a:cs typeface="Times New Roman" pitchFamily="18" charset="0"/>
            </a:endParaRPr>
          </a:p>
        </p:txBody>
      </p:sp>
      <p:sp>
        <p:nvSpPr>
          <p:cNvPr id="12" name="Title 1"/>
          <p:cNvSpPr txBox="1">
            <a:spLocks/>
          </p:cNvSpPr>
          <p:nvPr/>
        </p:nvSpPr>
        <p:spPr>
          <a:xfrm>
            <a:off x="2286000" y="74060"/>
            <a:ext cx="6705601" cy="757200"/>
          </a:xfrm>
          <a:prstGeom prst="rect">
            <a:avLst/>
          </a:prstGeom>
        </p:spPr>
        <p:txBody>
          <a:bodyPr anchor="ctr" anchorCtr="0">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rtl="1"/>
            <a:r>
              <a:rPr lang="ar-KW" sz="2600" dirty="0" smtClean="0">
                <a:solidFill>
                  <a:schemeClr val="accent2">
                    <a:lumMod val="50000"/>
                  </a:schemeClr>
                </a:solidFill>
                <a:effectLst>
                  <a:outerShdw blurRad="38100" dist="38100" dir="2700000" algn="tl">
                    <a:srgbClr val="000000">
                      <a:alpha val="43137"/>
                    </a:srgbClr>
                  </a:outerShdw>
                </a:effectLst>
                <a:cs typeface="mohammad bold art 1" pitchFamily="2" charset="-78"/>
              </a:rPr>
              <a:t>تابع – ثانيا ً... المؤشر الوزني</a:t>
            </a:r>
            <a:endParaRPr lang="en-US" sz="2600" dirty="0">
              <a:solidFill>
                <a:schemeClr val="accent2">
                  <a:lumMod val="50000"/>
                </a:schemeClr>
              </a:solidFill>
              <a:effectLst>
                <a:outerShdw blurRad="38100" dist="38100" dir="2700000" algn="tl">
                  <a:srgbClr val="000000">
                    <a:alpha val="43137"/>
                  </a:srgbClr>
                </a:outerShdw>
              </a:effectLst>
              <a:cs typeface="mohammad bold art 1" pitchFamily="2" charset="-78"/>
            </a:endParaRPr>
          </a:p>
        </p:txBody>
      </p:sp>
      <p:sp>
        <p:nvSpPr>
          <p:cNvPr id="4" name="Rectangle 3"/>
          <p:cNvSpPr/>
          <p:nvPr/>
        </p:nvSpPr>
        <p:spPr>
          <a:xfrm>
            <a:off x="152400" y="981136"/>
            <a:ext cx="8829675" cy="1833194"/>
          </a:xfrm>
          <a:prstGeom prst="rect">
            <a:avLst/>
          </a:prstGeom>
        </p:spPr>
        <p:txBody>
          <a:bodyPr wrap="square">
            <a:spAutoFit/>
          </a:bodyPr>
          <a:lstStyle/>
          <a:p>
            <a:pPr marL="365760" indent="-365760" algn="just" rtl="1">
              <a:lnSpc>
                <a:spcPct val="114000"/>
              </a:lnSpc>
              <a:buClr>
                <a:schemeClr val="tx2">
                  <a:lumMod val="50000"/>
                </a:schemeClr>
              </a:buClr>
              <a:buFont typeface="Wingdings" panose="05000000000000000000" pitchFamily="2" charset="2"/>
              <a:buChar char="v"/>
            </a:pPr>
            <a:r>
              <a:rPr lang="ar-KW" sz="2500" dirty="0" smtClean="0">
                <a:solidFill>
                  <a:schemeClr val="tx2">
                    <a:lumMod val="50000"/>
                  </a:schemeClr>
                </a:solidFill>
                <a:cs typeface="mohammad bold art 1" pitchFamily="2" charset="-78"/>
              </a:rPr>
              <a:t>يعتبر المؤشر </a:t>
            </a:r>
            <a:r>
              <a:rPr lang="ar-KW" sz="2500" dirty="0">
                <a:solidFill>
                  <a:schemeClr val="tx2">
                    <a:lumMod val="50000"/>
                  </a:schemeClr>
                </a:solidFill>
                <a:cs typeface="mohammad bold art 1" pitchFamily="2" charset="-78"/>
              </a:rPr>
              <a:t>الوزني </a:t>
            </a:r>
            <a:r>
              <a:rPr lang="ar-KW" sz="2500" dirty="0" smtClean="0">
                <a:solidFill>
                  <a:schemeClr val="tx2">
                    <a:lumMod val="50000"/>
                  </a:schemeClr>
                </a:solidFill>
                <a:cs typeface="mohammad bold art 1" pitchFamily="2" charset="-78"/>
              </a:rPr>
              <a:t>أكثر دقةً من المؤشرات السعرية ومعبراً بصورة أفضل عن أداء السوق ما بين الانتعاش والركود. حيث </a:t>
            </a:r>
            <a:r>
              <a:rPr lang="ar-KW" sz="2500" dirty="0">
                <a:solidFill>
                  <a:schemeClr val="tx2">
                    <a:lumMod val="50000"/>
                  </a:schemeClr>
                </a:solidFill>
                <a:cs typeface="mohammad bold art 1" pitchFamily="2" charset="-78"/>
              </a:rPr>
              <a:t>أنه لا يتأثر بالقيم المطلقة لأسعار أسهم الشركات المكونة له وبنفس الوقت يأخذ في الاعتبار الأهمية النسبية للشركات المتضمنة </a:t>
            </a:r>
            <a:r>
              <a:rPr lang="ar-KW" sz="2500" dirty="0" smtClean="0">
                <a:solidFill>
                  <a:schemeClr val="tx2">
                    <a:lumMod val="50000"/>
                  </a:schemeClr>
                </a:solidFill>
                <a:cs typeface="mohammad bold art 1" pitchFamily="2" charset="-78"/>
              </a:rPr>
              <a:t>فيه.</a:t>
            </a:r>
            <a:endParaRPr lang="en-US" sz="2500" dirty="0">
              <a:solidFill>
                <a:schemeClr val="tx2">
                  <a:lumMod val="50000"/>
                </a:schemeClr>
              </a:solidFill>
            </a:endParaRPr>
          </a:p>
        </p:txBody>
      </p:sp>
      <p:sp>
        <p:nvSpPr>
          <p:cNvPr id="17" name="Rectangle 16"/>
          <p:cNvSpPr/>
          <p:nvPr/>
        </p:nvSpPr>
        <p:spPr>
          <a:xfrm>
            <a:off x="2161398" y="2971800"/>
            <a:ext cx="6373368" cy="520335"/>
          </a:xfrm>
          <a:prstGeom prst="rect">
            <a:avLst/>
          </a:prstGeom>
        </p:spPr>
        <p:txBody>
          <a:bodyPr wrap="square">
            <a:spAutoFit/>
          </a:bodyPr>
          <a:lstStyle/>
          <a:p>
            <a:pPr algn="just" rtl="1">
              <a:lnSpc>
                <a:spcPct val="115000"/>
              </a:lnSpc>
              <a:spcBef>
                <a:spcPts val="1200"/>
              </a:spcBef>
              <a:spcAft>
                <a:spcPts val="1200"/>
              </a:spcAft>
            </a:pPr>
            <a:r>
              <a:rPr lang="ar-KW" sz="2500" dirty="0" smtClean="0">
                <a:solidFill>
                  <a:schemeClr val="tx2">
                    <a:lumMod val="50000"/>
                  </a:schemeClr>
                </a:solidFill>
                <a:latin typeface="Times New Roman" panose="02020603050405020304" pitchFamily="18" charset="0"/>
                <a:ea typeface="Times New Roman" panose="02020603050405020304" pitchFamily="18" charset="0"/>
                <a:cs typeface="mohammad bold art 1" pitchFamily="2" charset="-78"/>
              </a:rPr>
              <a:t>ويحسب المؤشر الوزني وفقاً للمعادلة التالية:</a:t>
            </a:r>
            <a:endParaRPr lang="en-US" sz="2500" dirty="0">
              <a:solidFill>
                <a:schemeClr val="tx2">
                  <a:lumMod val="50000"/>
                </a:schemeClr>
              </a:solidFill>
              <a:latin typeface="Times New Roman" panose="02020603050405020304" pitchFamily="18" charset="0"/>
              <a:ea typeface="Times New Roman" panose="02020603050405020304" pitchFamily="18" charset="0"/>
            </a:endParaRPr>
          </a:p>
        </p:txBody>
      </p:sp>
      <p:sp>
        <p:nvSpPr>
          <p:cNvPr id="23" name="Rectangle 22"/>
          <p:cNvSpPr/>
          <p:nvPr/>
        </p:nvSpPr>
        <p:spPr>
          <a:xfrm>
            <a:off x="-30480" y="5353161"/>
            <a:ext cx="7522464" cy="520335"/>
          </a:xfrm>
          <a:prstGeom prst="rect">
            <a:avLst/>
          </a:prstGeom>
        </p:spPr>
        <p:txBody>
          <a:bodyPr wrap="square">
            <a:spAutoFit/>
          </a:bodyPr>
          <a:lstStyle/>
          <a:p>
            <a:pPr algn="just" rtl="1">
              <a:lnSpc>
                <a:spcPct val="115000"/>
              </a:lnSpc>
              <a:spcBef>
                <a:spcPts val="1200"/>
              </a:spcBef>
              <a:spcAft>
                <a:spcPts val="1200"/>
              </a:spcAft>
            </a:pPr>
            <a:r>
              <a:rPr lang="ar-SA" sz="2500" dirty="0" smtClean="0">
                <a:solidFill>
                  <a:schemeClr val="tx2">
                    <a:lumMod val="50000"/>
                  </a:schemeClr>
                </a:solidFill>
                <a:latin typeface="Times New Roman" panose="02020603050405020304" pitchFamily="18" charset="0"/>
                <a:ea typeface="Times New Roman" panose="02020603050405020304" pitchFamily="18" charset="0"/>
              </a:rPr>
              <a:t>= </a:t>
            </a:r>
            <a:r>
              <a:rPr lang="ar-KW" sz="2500" dirty="0" smtClean="0">
                <a:solidFill>
                  <a:schemeClr val="tx2">
                    <a:lumMod val="50000"/>
                  </a:schemeClr>
                </a:solidFill>
                <a:cs typeface="mohammad bold art 1" pitchFamily="2" charset="-78"/>
              </a:rPr>
              <a:t>عدد الأسهم القائمة للشركة </a:t>
            </a:r>
            <a:r>
              <a:rPr lang="en-US" sz="2500" b="1" i="1" dirty="0" smtClean="0">
                <a:solidFill>
                  <a:schemeClr val="tx2">
                    <a:lumMod val="50000"/>
                  </a:schemeClr>
                </a:solidFill>
                <a:latin typeface="Times New Roman" panose="02020603050405020304" pitchFamily="18" charset="0"/>
                <a:cs typeface="Times New Roman" panose="02020603050405020304" pitchFamily="18" charset="0"/>
              </a:rPr>
              <a:t>i </a:t>
            </a:r>
            <a:r>
              <a:rPr lang="ar-KW" sz="2500" b="1" i="1" dirty="0" smtClean="0">
                <a:solidFill>
                  <a:schemeClr val="tx2">
                    <a:lumMod val="50000"/>
                  </a:schemeClr>
                </a:solidFill>
                <a:cs typeface="mohammad bold art 1" pitchFamily="2" charset="-78"/>
              </a:rPr>
              <a:t>  </a:t>
            </a:r>
            <a:r>
              <a:rPr lang="ar-KW" sz="2500" dirty="0" smtClean="0">
                <a:solidFill>
                  <a:schemeClr val="tx2">
                    <a:lumMod val="50000"/>
                  </a:schemeClr>
                </a:solidFill>
                <a:cs typeface="mohammad bold art 1" pitchFamily="2" charset="-78"/>
              </a:rPr>
              <a:t>في </a:t>
            </a:r>
            <a:r>
              <a:rPr lang="ar-KW" sz="2500" dirty="0">
                <a:solidFill>
                  <a:schemeClr val="tx2">
                    <a:lumMod val="50000"/>
                  </a:schemeClr>
                </a:solidFill>
                <a:cs typeface="mohammad bold art 1" pitchFamily="2" charset="-78"/>
              </a:rPr>
              <a:t>فترة </a:t>
            </a:r>
            <a:r>
              <a:rPr lang="ar-KW" sz="2500" dirty="0" smtClean="0">
                <a:solidFill>
                  <a:schemeClr val="tx2">
                    <a:lumMod val="50000"/>
                  </a:schemeClr>
                </a:solidFill>
                <a:cs typeface="mohammad bold art 1" pitchFamily="2" charset="-78"/>
              </a:rPr>
              <a:t>المقارنة.</a:t>
            </a:r>
            <a:endParaRPr lang="en-US" sz="2500" dirty="0">
              <a:solidFill>
                <a:schemeClr val="tx2">
                  <a:lumMod val="50000"/>
                </a:schemeClr>
              </a:solidFill>
              <a:latin typeface="Times New Roman" panose="02020603050405020304" pitchFamily="18" charset="0"/>
              <a:ea typeface="Times New Roman" panose="02020603050405020304" pitchFamily="18" charset="0"/>
            </a:endParaRPr>
          </a:p>
        </p:txBody>
      </p:sp>
      <p:pic>
        <p:nvPicPr>
          <p:cNvPr id="3" name="Picture 2"/>
          <p:cNvPicPr>
            <a:picLocks noChangeAspect="1"/>
          </p:cNvPicPr>
          <p:nvPr/>
        </p:nvPicPr>
        <p:blipFill>
          <a:blip r:embed="rId4"/>
          <a:stretch>
            <a:fillRect/>
          </a:stretch>
        </p:blipFill>
        <p:spPr>
          <a:xfrm>
            <a:off x="879418" y="3887276"/>
            <a:ext cx="7245547" cy="1183701"/>
          </a:xfrm>
          <a:prstGeom prst="rect">
            <a:avLst/>
          </a:prstGeom>
        </p:spPr>
      </p:pic>
      <p:sp>
        <p:nvSpPr>
          <p:cNvPr id="19" name="Rectangle 18"/>
          <p:cNvSpPr/>
          <p:nvPr/>
        </p:nvSpPr>
        <p:spPr>
          <a:xfrm>
            <a:off x="-54864" y="6127353"/>
            <a:ext cx="7522464" cy="534762"/>
          </a:xfrm>
          <a:prstGeom prst="rect">
            <a:avLst/>
          </a:prstGeom>
        </p:spPr>
        <p:txBody>
          <a:bodyPr wrap="square">
            <a:spAutoFit/>
          </a:bodyPr>
          <a:lstStyle/>
          <a:p>
            <a:pPr algn="just" rtl="1">
              <a:lnSpc>
                <a:spcPct val="115000"/>
              </a:lnSpc>
              <a:spcBef>
                <a:spcPts val="1200"/>
              </a:spcBef>
              <a:spcAft>
                <a:spcPts val="1200"/>
              </a:spcAft>
            </a:pPr>
            <a:r>
              <a:rPr lang="ar-SA" sz="2500" dirty="0" smtClean="0">
                <a:solidFill>
                  <a:schemeClr val="tx2">
                    <a:lumMod val="50000"/>
                  </a:schemeClr>
                </a:solidFill>
                <a:latin typeface="Times New Roman" panose="02020603050405020304" pitchFamily="18" charset="0"/>
                <a:ea typeface="Times New Roman" panose="02020603050405020304" pitchFamily="18" charset="0"/>
              </a:rPr>
              <a:t>= </a:t>
            </a:r>
            <a:r>
              <a:rPr lang="ar-KW" sz="2500" dirty="0" smtClean="0">
                <a:solidFill>
                  <a:schemeClr val="tx2">
                    <a:lumMod val="50000"/>
                  </a:schemeClr>
                </a:solidFill>
                <a:cs typeface="mohammad bold art 1" pitchFamily="2" charset="-78"/>
              </a:rPr>
              <a:t>عدد الأسهم القائمة للشركة </a:t>
            </a:r>
            <a:r>
              <a:rPr lang="en-US" sz="2500" b="1" i="1" dirty="0" smtClean="0">
                <a:solidFill>
                  <a:schemeClr val="tx2">
                    <a:lumMod val="50000"/>
                  </a:schemeClr>
                </a:solidFill>
                <a:latin typeface="Times New Roman" panose="02020603050405020304" pitchFamily="18" charset="0"/>
                <a:cs typeface="Times New Roman" panose="02020603050405020304" pitchFamily="18" charset="0"/>
              </a:rPr>
              <a:t>i </a:t>
            </a:r>
            <a:r>
              <a:rPr lang="ar-KW" sz="2500" b="1" i="1" dirty="0" smtClean="0">
                <a:solidFill>
                  <a:schemeClr val="tx2">
                    <a:lumMod val="50000"/>
                  </a:schemeClr>
                </a:solidFill>
                <a:cs typeface="mohammad bold art 1" pitchFamily="2" charset="-78"/>
              </a:rPr>
              <a:t>  </a:t>
            </a:r>
            <a:r>
              <a:rPr lang="ar-KW" sz="2500" dirty="0" smtClean="0">
                <a:solidFill>
                  <a:schemeClr val="tx2">
                    <a:lumMod val="50000"/>
                  </a:schemeClr>
                </a:solidFill>
                <a:cs typeface="mohammad bold art 1" pitchFamily="2" charset="-78"/>
              </a:rPr>
              <a:t>في </a:t>
            </a:r>
            <a:r>
              <a:rPr lang="ar-KW" sz="2500" dirty="0">
                <a:solidFill>
                  <a:schemeClr val="tx2">
                    <a:lumMod val="50000"/>
                  </a:schemeClr>
                </a:solidFill>
                <a:cs typeface="mohammad bold art 1" pitchFamily="2" charset="-78"/>
              </a:rPr>
              <a:t>فترة </a:t>
            </a:r>
            <a:r>
              <a:rPr lang="ar-KW" sz="2500" dirty="0" smtClean="0">
                <a:solidFill>
                  <a:schemeClr val="tx2">
                    <a:lumMod val="50000"/>
                  </a:schemeClr>
                </a:solidFill>
                <a:cs typeface="mohammad bold art 1" pitchFamily="2" charset="-78"/>
              </a:rPr>
              <a:t>الأساس.</a:t>
            </a:r>
            <a:endParaRPr lang="en-US" sz="2500" dirty="0">
              <a:solidFill>
                <a:schemeClr val="tx2">
                  <a:lumMod val="50000"/>
                </a:schemeClr>
              </a:solidFill>
              <a:latin typeface="Times New Roman" panose="02020603050405020304" pitchFamily="18" charset="0"/>
              <a:ea typeface="Times New Roman" panose="02020603050405020304" pitchFamily="18" charset="0"/>
            </a:endParaRPr>
          </a:p>
        </p:txBody>
      </p:sp>
      <p:pic>
        <p:nvPicPr>
          <p:cNvPr id="5" name="Picture 4"/>
          <p:cNvPicPr>
            <a:picLocks noChangeAspect="1"/>
          </p:cNvPicPr>
          <p:nvPr/>
        </p:nvPicPr>
        <p:blipFill>
          <a:blip r:embed="rId5"/>
          <a:stretch>
            <a:fillRect/>
          </a:stretch>
        </p:blipFill>
        <p:spPr>
          <a:xfrm>
            <a:off x="7565136" y="5345056"/>
            <a:ext cx="563696" cy="565016"/>
          </a:xfrm>
          <a:prstGeom prst="rect">
            <a:avLst/>
          </a:prstGeom>
        </p:spPr>
      </p:pic>
      <p:pic>
        <p:nvPicPr>
          <p:cNvPr id="9" name="Picture 8"/>
          <p:cNvPicPr>
            <a:picLocks noChangeAspect="1"/>
          </p:cNvPicPr>
          <p:nvPr/>
        </p:nvPicPr>
        <p:blipFill>
          <a:blip r:embed="rId6"/>
          <a:stretch>
            <a:fillRect/>
          </a:stretch>
        </p:blipFill>
        <p:spPr>
          <a:xfrm>
            <a:off x="7565136" y="6130573"/>
            <a:ext cx="566928" cy="523211"/>
          </a:xfrm>
          <a:prstGeom prst="rect">
            <a:avLst/>
          </a:prstGeom>
        </p:spPr>
      </p:pic>
      <p:pic>
        <p:nvPicPr>
          <p:cNvPr id="18" name="Picture 17"/>
          <p:cNvPicPr>
            <a:picLocks noChangeAspect="1"/>
          </p:cNvPicPr>
          <p:nvPr/>
        </p:nvPicPr>
        <p:blipFill>
          <a:blip r:embed="rId7"/>
          <a:stretch>
            <a:fillRect/>
          </a:stretch>
        </p:blipFill>
        <p:spPr>
          <a:xfrm>
            <a:off x="76200" y="26894"/>
            <a:ext cx="2286000" cy="801315"/>
          </a:xfrm>
          <a:prstGeom prst="rect">
            <a:avLst/>
          </a:prstGeom>
        </p:spPr>
      </p:pic>
      <p:cxnSp>
        <p:nvCxnSpPr>
          <p:cNvPr id="20" name="Straight Connector 19"/>
          <p:cNvCxnSpPr/>
          <p:nvPr/>
        </p:nvCxnSpPr>
        <p:spPr>
          <a:xfrm>
            <a:off x="3261360" y="838200"/>
            <a:ext cx="5577840"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5454428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669" y="682377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Slide Number Placeholder 1"/>
          <p:cNvSpPr>
            <a:spLocks noGrp="1"/>
          </p:cNvSpPr>
          <p:nvPr>
            <p:ph type="sldNum" sz="quarter" idx="12"/>
          </p:nvPr>
        </p:nvSpPr>
        <p:spPr>
          <a:xfrm>
            <a:off x="8305800" y="6569075"/>
            <a:ext cx="453185" cy="365125"/>
          </a:xfrm>
        </p:spPr>
        <p:txBody>
          <a:bodyPr/>
          <a:lstStyle/>
          <a:p>
            <a:fld id="{F9836BBA-1BD7-4313-BE0D-A1F9E859EC5C}" type="slidenum">
              <a:rPr lang="en-US" b="1" smtClean="0">
                <a:latin typeface="Times New Roman" pitchFamily="18" charset="0"/>
                <a:cs typeface="Times New Roman" pitchFamily="18" charset="0"/>
              </a:rPr>
              <a:t>15</a:t>
            </a:fld>
            <a:endParaRPr lang="en-US" b="1" dirty="0">
              <a:latin typeface="Times New Roman" pitchFamily="18" charset="0"/>
              <a:cs typeface="Times New Roman" pitchFamily="18" charset="0"/>
            </a:endParaRPr>
          </a:p>
        </p:txBody>
      </p:sp>
      <p:sp>
        <p:nvSpPr>
          <p:cNvPr id="12" name="Title 1"/>
          <p:cNvSpPr txBox="1">
            <a:spLocks/>
          </p:cNvSpPr>
          <p:nvPr/>
        </p:nvSpPr>
        <p:spPr>
          <a:xfrm>
            <a:off x="2286000" y="74060"/>
            <a:ext cx="6705601" cy="757200"/>
          </a:xfrm>
          <a:prstGeom prst="rect">
            <a:avLst/>
          </a:prstGeom>
        </p:spPr>
        <p:txBody>
          <a:bodyPr anchor="ctr" anchorCtr="0">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rtl="1"/>
            <a:r>
              <a:rPr lang="ar-KW" sz="2600" dirty="0" smtClean="0">
                <a:solidFill>
                  <a:schemeClr val="accent2">
                    <a:lumMod val="50000"/>
                  </a:schemeClr>
                </a:solidFill>
                <a:effectLst>
                  <a:outerShdw blurRad="38100" dist="38100" dir="2700000" algn="tl">
                    <a:srgbClr val="000000">
                      <a:alpha val="43137"/>
                    </a:srgbClr>
                  </a:outerShdw>
                </a:effectLst>
                <a:cs typeface="mohammad bold art 1" pitchFamily="2" charset="-78"/>
              </a:rPr>
              <a:t>تابع – ثانيا ً... المؤشر الوزني</a:t>
            </a:r>
            <a:endParaRPr lang="en-US" sz="2600" dirty="0">
              <a:solidFill>
                <a:schemeClr val="accent2">
                  <a:lumMod val="50000"/>
                </a:schemeClr>
              </a:solidFill>
              <a:effectLst>
                <a:outerShdw blurRad="38100" dist="38100" dir="2700000" algn="tl">
                  <a:srgbClr val="000000">
                    <a:alpha val="43137"/>
                  </a:srgbClr>
                </a:outerShdw>
              </a:effectLst>
              <a:cs typeface="mohammad bold art 1" pitchFamily="2" charset="-78"/>
            </a:endParaRPr>
          </a:p>
        </p:txBody>
      </p:sp>
      <p:sp>
        <p:nvSpPr>
          <p:cNvPr id="4" name="Rectangle 3"/>
          <p:cNvSpPr/>
          <p:nvPr/>
        </p:nvSpPr>
        <p:spPr>
          <a:xfrm>
            <a:off x="228600" y="1024840"/>
            <a:ext cx="8763000" cy="3701013"/>
          </a:xfrm>
          <a:prstGeom prst="rect">
            <a:avLst/>
          </a:prstGeom>
        </p:spPr>
        <p:txBody>
          <a:bodyPr wrap="square">
            <a:spAutoFit/>
          </a:bodyPr>
          <a:lstStyle/>
          <a:p>
            <a:pPr marL="342900" indent="-342900" algn="just" rtl="1">
              <a:buClr>
                <a:srgbClr val="224626"/>
              </a:buClr>
              <a:buFont typeface="Wingdings" panose="05000000000000000000" pitchFamily="2" charset="2"/>
              <a:buChar char="v"/>
            </a:pPr>
            <a:r>
              <a:rPr lang="ar-KW" sz="2500" dirty="0" smtClean="0">
                <a:solidFill>
                  <a:srgbClr val="224626"/>
                </a:solidFill>
                <a:effectLst>
                  <a:outerShdw blurRad="38100" dist="38100" dir="2700000" algn="tl">
                    <a:srgbClr val="000000">
                      <a:alpha val="43137"/>
                    </a:srgbClr>
                  </a:outerShdw>
                </a:effectLst>
                <a:latin typeface="Times New Roman" panose="02020603050405020304" pitchFamily="18" charset="0"/>
                <a:cs typeface="mohammad bold art 1" pitchFamily="2" charset="-78"/>
              </a:rPr>
              <a:t>أهمية المؤشر</a:t>
            </a:r>
          </a:p>
          <a:p>
            <a:pPr marL="708660" indent="-342900" algn="just" rtl="1">
              <a:lnSpc>
                <a:spcPct val="114000"/>
              </a:lnSpc>
              <a:spcBef>
                <a:spcPts val="1200"/>
              </a:spcBef>
              <a:buClr>
                <a:schemeClr val="accent3">
                  <a:lumMod val="50000"/>
                </a:schemeClr>
              </a:buClr>
              <a:buFont typeface="Wingdings" panose="05000000000000000000" pitchFamily="2" charset="2"/>
              <a:buChar char="Ø"/>
            </a:pPr>
            <a:r>
              <a:rPr lang="ar-KW" sz="2500" dirty="0" smtClean="0">
                <a:solidFill>
                  <a:schemeClr val="tx2">
                    <a:lumMod val="50000"/>
                  </a:schemeClr>
                </a:solidFill>
                <a:cs typeface="mohammad bold art 1" pitchFamily="2" charset="-78"/>
              </a:rPr>
              <a:t>يبين التغيرات </a:t>
            </a:r>
            <a:r>
              <a:rPr lang="ar-KW" sz="2500" dirty="0">
                <a:solidFill>
                  <a:schemeClr val="tx2">
                    <a:lumMod val="50000"/>
                  </a:schemeClr>
                </a:solidFill>
                <a:cs typeface="mohammad bold art 1" pitchFamily="2" charset="-78"/>
              </a:rPr>
              <a:t>عبر الوقت لمحفظة استثمارية وزعت الأصول النقدية فيها على كافة شركات المؤشر بناءً على </a:t>
            </a:r>
            <a:r>
              <a:rPr lang="ar-KW" sz="2500" u="sng" dirty="0" smtClean="0">
                <a:solidFill>
                  <a:schemeClr val="tx2">
                    <a:lumMod val="50000"/>
                  </a:schemeClr>
                </a:solidFill>
                <a:cs typeface="mohammad bold art 1" pitchFamily="2" charset="-78"/>
              </a:rPr>
              <a:t>الأهمية النسبية لكل شركة</a:t>
            </a:r>
            <a:r>
              <a:rPr lang="ar-KW" sz="2500" dirty="0" smtClean="0">
                <a:solidFill>
                  <a:schemeClr val="tx2">
                    <a:lumMod val="50000"/>
                  </a:schemeClr>
                </a:solidFill>
                <a:cs typeface="mohammad bold art 1" pitchFamily="2" charset="-78"/>
              </a:rPr>
              <a:t>. فلو قام </a:t>
            </a:r>
            <a:r>
              <a:rPr lang="ar-KW" sz="2500" dirty="0">
                <a:solidFill>
                  <a:schemeClr val="tx2">
                    <a:lumMod val="50000"/>
                  </a:schemeClr>
                </a:solidFill>
                <a:cs typeface="mohammad bold art 1" pitchFamily="2" charset="-78"/>
              </a:rPr>
              <a:t>مستثمر بتخصيص مبلغ مالي معين للاستثمار في شركات المؤشر وقام بتوزيع هذا المبلغ المالي على الشركات وفقاً لأوزانها النسبية، فإذا ارتفعت (انخفضت) قيمة المؤشر فإن ذلك سوف يعني ان قيمة محفظة المستثمر قد ارتفعت (انخفضت) بنفس نسبة التغير في </a:t>
            </a:r>
            <a:r>
              <a:rPr lang="ar-KW" sz="2500" dirty="0" smtClean="0">
                <a:solidFill>
                  <a:schemeClr val="tx2">
                    <a:lumMod val="50000"/>
                  </a:schemeClr>
                </a:solidFill>
                <a:cs typeface="mohammad bold art 1" pitchFamily="2" charset="-78"/>
              </a:rPr>
              <a:t>المؤشر.</a:t>
            </a:r>
            <a:endParaRPr lang="en-US" sz="2500" dirty="0">
              <a:solidFill>
                <a:schemeClr val="tx2">
                  <a:lumMod val="50000"/>
                </a:schemeClr>
              </a:solidFill>
              <a:cs typeface="mohammad bold art 1" pitchFamily="2" charset="-78"/>
            </a:endParaRPr>
          </a:p>
        </p:txBody>
      </p:sp>
      <p:sp>
        <p:nvSpPr>
          <p:cNvPr id="19" name="Rectangle 18"/>
          <p:cNvSpPr/>
          <p:nvPr/>
        </p:nvSpPr>
        <p:spPr>
          <a:xfrm>
            <a:off x="152400" y="4876800"/>
            <a:ext cx="8763000" cy="1494640"/>
          </a:xfrm>
          <a:prstGeom prst="rect">
            <a:avLst/>
          </a:prstGeom>
        </p:spPr>
        <p:txBody>
          <a:bodyPr wrap="square">
            <a:spAutoFit/>
          </a:bodyPr>
          <a:lstStyle/>
          <a:p>
            <a:pPr marL="342900" indent="-342900" algn="just" rtl="1">
              <a:buClr>
                <a:srgbClr val="6F3505"/>
              </a:buClr>
              <a:buFont typeface="Wingdings" panose="05000000000000000000" pitchFamily="2" charset="2"/>
              <a:buChar char="v"/>
            </a:pPr>
            <a:r>
              <a:rPr lang="ar-KW" sz="2500" dirty="0" smtClean="0">
                <a:solidFill>
                  <a:srgbClr val="6F3505"/>
                </a:solidFill>
                <a:effectLst>
                  <a:outerShdw blurRad="38100" dist="38100" dir="2700000" algn="tl">
                    <a:srgbClr val="000000">
                      <a:alpha val="43137"/>
                    </a:srgbClr>
                  </a:outerShdw>
                </a:effectLst>
                <a:latin typeface="Times New Roman" panose="02020603050405020304" pitchFamily="18" charset="0"/>
                <a:cs typeface="mohammad bold art 1" pitchFamily="2" charset="-78"/>
              </a:rPr>
              <a:t>سلبيات المؤشر</a:t>
            </a:r>
          </a:p>
          <a:p>
            <a:pPr marL="708660" indent="-342900" algn="just" rtl="1">
              <a:lnSpc>
                <a:spcPct val="114000"/>
              </a:lnSpc>
              <a:spcBef>
                <a:spcPts val="1200"/>
              </a:spcBef>
              <a:buClr>
                <a:schemeClr val="accent2">
                  <a:lumMod val="50000"/>
                </a:schemeClr>
              </a:buClr>
              <a:buFont typeface="Wingdings" panose="05000000000000000000" pitchFamily="2" charset="2"/>
              <a:buChar char="Ø"/>
            </a:pPr>
            <a:r>
              <a:rPr lang="ar-KW" sz="2500" dirty="0" smtClean="0">
                <a:solidFill>
                  <a:schemeClr val="tx2">
                    <a:lumMod val="50000"/>
                  </a:schemeClr>
                </a:solidFill>
                <a:cs typeface="mohammad bold art 1" pitchFamily="2" charset="-78"/>
              </a:rPr>
              <a:t>يتحيز نحو الشركات ذات القيم السوقية العالية حتى وإن كانت كميات التداول على أسهم هذه الشركات محدوداً.</a:t>
            </a:r>
            <a:endParaRPr lang="en-US" sz="2500" dirty="0">
              <a:solidFill>
                <a:schemeClr val="tx2">
                  <a:lumMod val="50000"/>
                </a:schemeClr>
              </a:solidFill>
              <a:cs typeface="mohammad bold art 1" pitchFamily="2" charset="-78"/>
            </a:endParaRPr>
          </a:p>
        </p:txBody>
      </p:sp>
      <p:pic>
        <p:nvPicPr>
          <p:cNvPr id="9" name="Picture 8"/>
          <p:cNvPicPr>
            <a:picLocks noChangeAspect="1"/>
          </p:cNvPicPr>
          <p:nvPr/>
        </p:nvPicPr>
        <p:blipFill>
          <a:blip r:embed="rId4"/>
          <a:stretch>
            <a:fillRect/>
          </a:stretch>
        </p:blipFill>
        <p:spPr>
          <a:xfrm>
            <a:off x="76200" y="26894"/>
            <a:ext cx="2286000" cy="801315"/>
          </a:xfrm>
          <a:prstGeom prst="rect">
            <a:avLst/>
          </a:prstGeom>
        </p:spPr>
      </p:pic>
      <p:cxnSp>
        <p:nvCxnSpPr>
          <p:cNvPr id="11" name="Straight Connector 10"/>
          <p:cNvCxnSpPr/>
          <p:nvPr/>
        </p:nvCxnSpPr>
        <p:spPr>
          <a:xfrm>
            <a:off x="3261360" y="838200"/>
            <a:ext cx="5577840"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7949355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ounded Rectangle 10"/>
          <p:cNvSpPr/>
          <p:nvPr/>
        </p:nvSpPr>
        <p:spPr>
          <a:xfrm>
            <a:off x="3221736" y="216686"/>
            <a:ext cx="2590800" cy="526460"/>
          </a:xfrm>
          <a:prstGeom prst="round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pic>
        <p:nvPicPr>
          <p:cNvPr id="7"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669" y="682377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Slide Number Placeholder 1"/>
          <p:cNvSpPr>
            <a:spLocks noGrp="1"/>
          </p:cNvSpPr>
          <p:nvPr>
            <p:ph type="sldNum" sz="quarter" idx="12"/>
          </p:nvPr>
        </p:nvSpPr>
        <p:spPr>
          <a:xfrm>
            <a:off x="8305800" y="6569075"/>
            <a:ext cx="453185" cy="365125"/>
          </a:xfrm>
        </p:spPr>
        <p:txBody>
          <a:bodyPr/>
          <a:lstStyle/>
          <a:p>
            <a:fld id="{F9836BBA-1BD7-4313-BE0D-A1F9E859EC5C}" type="slidenum">
              <a:rPr lang="en-US" b="1" smtClean="0">
                <a:latin typeface="Times New Roman" pitchFamily="18" charset="0"/>
                <a:cs typeface="Times New Roman" pitchFamily="18" charset="0"/>
              </a:rPr>
              <a:t>16</a:t>
            </a:fld>
            <a:endParaRPr lang="en-US" b="1" dirty="0">
              <a:latin typeface="Times New Roman" pitchFamily="18" charset="0"/>
              <a:cs typeface="Times New Roman" pitchFamily="18" charset="0"/>
            </a:endParaRPr>
          </a:p>
        </p:txBody>
      </p:sp>
      <p:sp>
        <p:nvSpPr>
          <p:cNvPr id="12" name="Title 1"/>
          <p:cNvSpPr txBox="1">
            <a:spLocks/>
          </p:cNvSpPr>
          <p:nvPr/>
        </p:nvSpPr>
        <p:spPr>
          <a:xfrm>
            <a:off x="2286000" y="74060"/>
            <a:ext cx="6705601" cy="757200"/>
          </a:xfrm>
          <a:prstGeom prst="rect">
            <a:avLst/>
          </a:prstGeom>
        </p:spPr>
        <p:txBody>
          <a:bodyPr anchor="ctr" anchorCtr="0">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rtl="1"/>
            <a:r>
              <a:rPr lang="ar-KW" sz="2600" dirty="0" smtClean="0">
                <a:solidFill>
                  <a:schemeClr val="accent2">
                    <a:lumMod val="50000"/>
                  </a:schemeClr>
                </a:solidFill>
                <a:effectLst>
                  <a:outerShdw blurRad="38100" dist="38100" dir="2700000" algn="tl">
                    <a:srgbClr val="000000">
                      <a:alpha val="43137"/>
                    </a:srgbClr>
                  </a:outerShdw>
                </a:effectLst>
                <a:cs typeface="mohammad bold art 1" pitchFamily="2" charset="-78"/>
              </a:rPr>
              <a:t>تابع – ثانيا ً...                      أمثلة توضيحية  </a:t>
            </a:r>
            <a:endParaRPr lang="en-US" sz="2600" dirty="0">
              <a:solidFill>
                <a:schemeClr val="accent2">
                  <a:lumMod val="50000"/>
                </a:schemeClr>
              </a:solidFill>
              <a:effectLst>
                <a:outerShdw blurRad="38100" dist="38100" dir="2700000" algn="tl">
                  <a:srgbClr val="000000">
                    <a:alpha val="43137"/>
                  </a:srgbClr>
                </a:outerShdw>
              </a:effectLst>
              <a:cs typeface="mohammad bold art 1" pitchFamily="2" charset="-78"/>
            </a:endParaRPr>
          </a:p>
        </p:txBody>
      </p:sp>
      <p:pic>
        <p:nvPicPr>
          <p:cNvPr id="3" name="Picture 2"/>
          <p:cNvPicPr>
            <a:picLocks noChangeAspect="1"/>
          </p:cNvPicPr>
          <p:nvPr/>
        </p:nvPicPr>
        <p:blipFill>
          <a:blip r:embed="rId4"/>
          <a:stretch>
            <a:fillRect/>
          </a:stretch>
        </p:blipFill>
        <p:spPr>
          <a:xfrm>
            <a:off x="600197" y="914400"/>
            <a:ext cx="7689892" cy="4876800"/>
          </a:xfrm>
          <a:prstGeom prst="rect">
            <a:avLst/>
          </a:prstGeom>
          <a:ln>
            <a:noFill/>
          </a:ln>
          <a:effectLst>
            <a:outerShdw blurRad="190500" algn="tl" rotWithShape="0">
              <a:srgbClr val="000000">
                <a:alpha val="70000"/>
              </a:srgbClr>
            </a:outerShdw>
          </a:effectLst>
        </p:spPr>
      </p:pic>
      <p:sp>
        <p:nvSpPr>
          <p:cNvPr id="15" name="Rectangle 14"/>
          <p:cNvSpPr/>
          <p:nvPr/>
        </p:nvSpPr>
        <p:spPr>
          <a:xfrm>
            <a:off x="600197" y="5858470"/>
            <a:ext cx="7689892" cy="923330"/>
          </a:xfrm>
          <a:prstGeom prst="rect">
            <a:avLst/>
          </a:prstGeom>
          <a:solidFill>
            <a:schemeClr val="tx2">
              <a:lumMod val="50000"/>
            </a:schemeClr>
          </a:solidFill>
        </p:spPr>
        <p:txBody>
          <a:bodyPr wrap="square">
            <a:spAutoFit/>
          </a:bodyPr>
          <a:lstStyle/>
          <a:p>
            <a:pPr algn="just" rtl="1">
              <a:buClr>
                <a:srgbClr val="6F3505"/>
              </a:buClr>
            </a:pPr>
            <a:r>
              <a:rPr lang="ar-KW" sz="2700" b="1" dirty="0" smtClean="0">
                <a:solidFill>
                  <a:schemeClr val="bg1"/>
                </a:solidFill>
                <a:cs typeface="mohammad bold art 1" pitchFamily="2" charset="-78"/>
              </a:rPr>
              <a:t>عدد الأسهم           10 </a:t>
            </a:r>
            <a:r>
              <a:rPr lang="ar-KW" sz="2700" b="1" dirty="0" smtClean="0">
                <a:solidFill>
                  <a:schemeClr val="bg1"/>
                </a:solidFill>
                <a:latin typeface="Times New Roman" panose="02020603050405020304" pitchFamily="18" charset="0"/>
                <a:cs typeface="Times New Roman" panose="02020603050405020304" pitchFamily="18" charset="0"/>
              </a:rPr>
              <a:t>       8          12        20          15  </a:t>
            </a:r>
          </a:p>
          <a:p>
            <a:pPr algn="just" rtl="1">
              <a:buClr>
                <a:srgbClr val="6F3505"/>
              </a:buClr>
            </a:pPr>
            <a:r>
              <a:rPr lang="ar-KW" sz="2700" b="1" dirty="0" smtClean="0">
                <a:solidFill>
                  <a:schemeClr val="bg1"/>
                </a:solidFill>
                <a:latin typeface="Times New Roman" panose="02020603050405020304" pitchFamily="18" charset="0"/>
                <a:cs typeface="mohammad bold art 1" pitchFamily="2" charset="-78"/>
              </a:rPr>
              <a:t>  القائمة    (حدة قياس متساوية، مثلاً، مليون أو مليار سهم)</a:t>
            </a:r>
            <a:endParaRPr lang="en-US" sz="2700" b="1" dirty="0">
              <a:solidFill>
                <a:schemeClr val="bg1"/>
              </a:solidFill>
              <a:latin typeface="Times New Roman" panose="02020603050405020304" pitchFamily="18" charset="0"/>
              <a:cs typeface="mohammad bold art 1" pitchFamily="2" charset="-78"/>
            </a:endParaRPr>
          </a:p>
        </p:txBody>
      </p:sp>
      <p:pic>
        <p:nvPicPr>
          <p:cNvPr id="13" name="Picture 12"/>
          <p:cNvPicPr>
            <a:picLocks noChangeAspect="1"/>
          </p:cNvPicPr>
          <p:nvPr/>
        </p:nvPicPr>
        <p:blipFill>
          <a:blip r:embed="rId5"/>
          <a:stretch>
            <a:fillRect/>
          </a:stretch>
        </p:blipFill>
        <p:spPr>
          <a:xfrm>
            <a:off x="76200" y="26894"/>
            <a:ext cx="2286000" cy="801315"/>
          </a:xfrm>
          <a:prstGeom prst="rect">
            <a:avLst/>
          </a:prstGeom>
        </p:spPr>
      </p:pic>
      <p:cxnSp>
        <p:nvCxnSpPr>
          <p:cNvPr id="14" name="Straight Connector 13"/>
          <p:cNvCxnSpPr/>
          <p:nvPr/>
        </p:nvCxnSpPr>
        <p:spPr>
          <a:xfrm>
            <a:off x="3261360" y="838200"/>
            <a:ext cx="5577840"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4290956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ounded Rectangle 10"/>
          <p:cNvSpPr/>
          <p:nvPr/>
        </p:nvSpPr>
        <p:spPr>
          <a:xfrm>
            <a:off x="3221736" y="204216"/>
            <a:ext cx="2590800" cy="526460"/>
          </a:xfrm>
          <a:prstGeom prst="round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pic>
        <p:nvPicPr>
          <p:cNvPr id="7"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669" y="682377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Slide Number Placeholder 1"/>
          <p:cNvSpPr>
            <a:spLocks noGrp="1"/>
          </p:cNvSpPr>
          <p:nvPr>
            <p:ph type="sldNum" sz="quarter" idx="12"/>
          </p:nvPr>
        </p:nvSpPr>
        <p:spPr>
          <a:xfrm>
            <a:off x="8305800" y="6569075"/>
            <a:ext cx="453185" cy="365125"/>
          </a:xfrm>
        </p:spPr>
        <p:txBody>
          <a:bodyPr/>
          <a:lstStyle/>
          <a:p>
            <a:fld id="{F9836BBA-1BD7-4313-BE0D-A1F9E859EC5C}" type="slidenum">
              <a:rPr lang="en-US" b="1" smtClean="0">
                <a:latin typeface="Times New Roman" pitchFamily="18" charset="0"/>
                <a:cs typeface="Times New Roman" pitchFamily="18" charset="0"/>
              </a:rPr>
              <a:t>17</a:t>
            </a:fld>
            <a:endParaRPr lang="en-US" b="1" dirty="0">
              <a:latin typeface="Times New Roman" pitchFamily="18" charset="0"/>
              <a:cs typeface="Times New Roman" pitchFamily="18" charset="0"/>
            </a:endParaRPr>
          </a:p>
        </p:txBody>
      </p:sp>
      <p:sp>
        <p:nvSpPr>
          <p:cNvPr id="12" name="Title 1"/>
          <p:cNvSpPr txBox="1">
            <a:spLocks/>
          </p:cNvSpPr>
          <p:nvPr/>
        </p:nvSpPr>
        <p:spPr>
          <a:xfrm>
            <a:off x="2286000" y="74060"/>
            <a:ext cx="6705601" cy="757200"/>
          </a:xfrm>
          <a:prstGeom prst="rect">
            <a:avLst/>
          </a:prstGeom>
        </p:spPr>
        <p:txBody>
          <a:bodyPr anchor="ctr" anchorCtr="0">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rtl="1"/>
            <a:r>
              <a:rPr lang="ar-KW" sz="2600" dirty="0" smtClean="0">
                <a:solidFill>
                  <a:schemeClr val="accent2">
                    <a:lumMod val="50000"/>
                  </a:schemeClr>
                </a:solidFill>
                <a:effectLst>
                  <a:outerShdw blurRad="38100" dist="38100" dir="2700000" algn="tl">
                    <a:srgbClr val="000000">
                      <a:alpha val="43137"/>
                    </a:srgbClr>
                  </a:outerShdw>
                </a:effectLst>
                <a:cs typeface="mohammad bold art 1" pitchFamily="2" charset="-78"/>
              </a:rPr>
              <a:t>تابع – ثانيا ً...                     </a:t>
            </a:r>
            <a:r>
              <a:rPr lang="ar-KW" sz="2600" dirty="0" smtClean="0">
                <a:solidFill>
                  <a:schemeClr val="tx2">
                    <a:lumMod val="50000"/>
                  </a:schemeClr>
                </a:solidFill>
                <a:effectLst>
                  <a:outerShdw blurRad="38100" dist="38100" dir="2700000" algn="tl">
                    <a:srgbClr val="000000">
                      <a:alpha val="43137"/>
                    </a:srgbClr>
                  </a:outerShdw>
                </a:effectLst>
                <a:cs typeface="mohammad bold art 1" pitchFamily="2" charset="-78"/>
              </a:rPr>
              <a:t> أمثلة توضيحية  </a:t>
            </a:r>
            <a:endParaRPr lang="en-US" sz="2600" dirty="0">
              <a:solidFill>
                <a:schemeClr val="tx2">
                  <a:lumMod val="50000"/>
                </a:schemeClr>
              </a:solidFill>
              <a:effectLst>
                <a:outerShdw blurRad="38100" dist="38100" dir="2700000" algn="tl">
                  <a:srgbClr val="000000">
                    <a:alpha val="43137"/>
                  </a:srgbClr>
                </a:outerShdw>
              </a:effectLst>
              <a:cs typeface="mohammad bold art 1" pitchFamily="2" charset="-78"/>
            </a:endParaRPr>
          </a:p>
        </p:txBody>
      </p:sp>
      <p:pic>
        <p:nvPicPr>
          <p:cNvPr id="3" name="Picture 2"/>
          <p:cNvPicPr>
            <a:picLocks noChangeAspect="1"/>
          </p:cNvPicPr>
          <p:nvPr/>
        </p:nvPicPr>
        <p:blipFill>
          <a:blip r:embed="rId4"/>
          <a:stretch>
            <a:fillRect/>
          </a:stretch>
        </p:blipFill>
        <p:spPr>
          <a:xfrm>
            <a:off x="533400" y="1333113"/>
            <a:ext cx="8066802" cy="5046052"/>
          </a:xfrm>
          <a:prstGeom prst="rect">
            <a:avLst/>
          </a:prstGeom>
          <a:ln>
            <a:noFill/>
          </a:ln>
          <a:effectLst>
            <a:outerShdw blurRad="190500" algn="tl" rotWithShape="0">
              <a:srgbClr val="000000">
                <a:alpha val="70000"/>
              </a:srgbClr>
            </a:outerShdw>
          </a:effectLst>
        </p:spPr>
      </p:pic>
      <p:pic>
        <p:nvPicPr>
          <p:cNvPr id="9" name="Picture 8"/>
          <p:cNvPicPr>
            <a:picLocks noChangeAspect="1"/>
          </p:cNvPicPr>
          <p:nvPr/>
        </p:nvPicPr>
        <p:blipFill>
          <a:blip r:embed="rId5"/>
          <a:stretch>
            <a:fillRect/>
          </a:stretch>
        </p:blipFill>
        <p:spPr>
          <a:xfrm>
            <a:off x="76200" y="26894"/>
            <a:ext cx="2286000" cy="801315"/>
          </a:xfrm>
          <a:prstGeom prst="rect">
            <a:avLst/>
          </a:prstGeom>
        </p:spPr>
      </p:pic>
      <p:cxnSp>
        <p:nvCxnSpPr>
          <p:cNvPr id="13" name="Straight Connector 12"/>
          <p:cNvCxnSpPr/>
          <p:nvPr/>
        </p:nvCxnSpPr>
        <p:spPr>
          <a:xfrm>
            <a:off x="3261360" y="838200"/>
            <a:ext cx="5577840"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5353743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ounded Rectangle 10"/>
          <p:cNvSpPr/>
          <p:nvPr/>
        </p:nvSpPr>
        <p:spPr>
          <a:xfrm>
            <a:off x="3221736" y="204216"/>
            <a:ext cx="2590800" cy="526460"/>
          </a:xfrm>
          <a:prstGeom prst="round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pic>
        <p:nvPicPr>
          <p:cNvPr id="7"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669" y="682377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Slide Number Placeholder 1"/>
          <p:cNvSpPr>
            <a:spLocks noGrp="1"/>
          </p:cNvSpPr>
          <p:nvPr>
            <p:ph type="sldNum" sz="quarter" idx="12"/>
          </p:nvPr>
        </p:nvSpPr>
        <p:spPr>
          <a:xfrm>
            <a:off x="8305800" y="6569075"/>
            <a:ext cx="453185" cy="365125"/>
          </a:xfrm>
        </p:spPr>
        <p:txBody>
          <a:bodyPr/>
          <a:lstStyle/>
          <a:p>
            <a:fld id="{F9836BBA-1BD7-4313-BE0D-A1F9E859EC5C}" type="slidenum">
              <a:rPr lang="en-US" b="1" smtClean="0">
                <a:latin typeface="Times New Roman" pitchFamily="18" charset="0"/>
                <a:cs typeface="Times New Roman" pitchFamily="18" charset="0"/>
              </a:rPr>
              <a:t>18</a:t>
            </a:fld>
            <a:endParaRPr lang="en-US" b="1" dirty="0">
              <a:latin typeface="Times New Roman" pitchFamily="18" charset="0"/>
              <a:cs typeface="Times New Roman" pitchFamily="18" charset="0"/>
            </a:endParaRPr>
          </a:p>
        </p:txBody>
      </p:sp>
      <p:sp>
        <p:nvSpPr>
          <p:cNvPr id="12" name="Title 1"/>
          <p:cNvSpPr txBox="1">
            <a:spLocks/>
          </p:cNvSpPr>
          <p:nvPr/>
        </p:nvSpPr>
        <p:spPr>
          <a:xfrm>
            <a:off x="2254134" y="57435"/>
            <a:ext cx="6705601" cy="757200"/>
          </a:xfrm>
          <a:prstGeom prst="rect">
            <a:avLst/>
          </a:prstGeom>
        </p:spPr>
        <p:txBody>
          <a:bodyPr anchor="ctr" anchorCtr="0">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rtl="1"/>
            <a:r>
              <a:rPr lang="ar-KW" sz="2600" dirty="0" smtClean="0">
                <a:solidFill>
                  <a:schemeClr val="accent2">
                    <a:lumMod val="50000"/>
                  </a:schemeClr>
                </a:solidFill>
                <a:effectLst>
                  <a:outerShdw blurRad="38100" dist="38100" dir="2700000" algn="tl">
                    <a:srgbClr val="000000">
                      <a:alpha val="43137"/>
                    </a:srgbClr>
                  </a:outerShdw>
                </a:effectLst>
                <a:cs typeface="mohammad bold art 1" pitchFamily="2" charset="-78"/>
              </a:rPr>
              <a:t>تابع – ثانيا ً...                     </a:t>
            </a:r>
            <a:r>
              <a:rPr lang="ar-KW" sz="2600" dirty="0" smtClean="0">
                <a:solidFill>
                  <a:schemeClr val="tx2">
                    <a:lumMod val="50000"/>
                  </a:schemeClr>
                </a:solidFill>
                <a:effectLst>
                  <a:outerShdw blurRad="38100" dist="38100" dir="2700000" algn="tl">
                    <a:srgbClr val="000000">
                      <a:alpha val="43137"/>
                    </a:srgbClr>
                  </a:outerShdw>
                </a:effectLst>
                <a:cs typeface="mohammad bold art 1" pitchFamily="2" charset="-78"/>
              </a:rPr>
              <a:t>أمثلة توضيحية  </a:t>
            </a:r>
            <a:endParaRPr lang="en-US" sz="2600" dirty="0">
              <a:solidFill>
                <a:schemeClr val="tx2">
                  <a:lumMod val="50000"/>
                </a:schemeClr>
              </a:solidFill>
              <a:effectLst>
                <a:outerShdw blurRad="38100" dist="38100" dir="2700000" algn="tl">
                  <a:srgbClr val="000000">
                    <a:alpha val="43137"/>
                  </a:srgbClr>
                </a:outerShdw>
              </a:effectLst>
              <a:cs typeface="mohammad bold art 1" pitchFamily="2" charset="-78"/>
            </a:endParaRPr>
          </a:p>
        </p:txBody>
      </p:sp>
      <p:pic>
        <p:nvPicPr>
          <p:cNvPr id="9" name="Picture 8"/>
          <p:cNvPicPr>
            <a:picLocks noChangeAspect="1"/>
          </p:cNvPicPr>
          <p:nvPr/>
        </p:nvPicPr>
        <p:blipFill>
          <a:blip r:embed="rId4"/>
          <a:stretch>
            <a:fillRect/>
          </a:stretch>
        </p:blipFill>
        <p:spPr>
          <a:xfrm>
            <a:off x="320041" y="1055864"/>
            <a:ext cx="8305799" cy="5546104"/>
          </a:xfrm>
          <a:prstGeom prst="rect">
            <a:avLst/>
          </a:prstGeom>
          <a:ln>
            <a:noFill/>
          </a:ln>
          <a:effectLst>
            <a:outerShdw blurRad="190500" algn="tl" rotWithShape="0">
              <a:srgbClr val="000000">
                <a:alpha val="70000"/>
              </a:srgbClr>
            </a:outerShdw>
          </a:effectLst>
        </p:spPr>
      </p:pic>
      <p:sp>
        <p:nvSpPr>
          <p:cNvPr id="13" name="Rectangle 12"/>
          <p:cNvSpPr/>
          <p:nvPr/>
        </p:nvSpPr>
        <p:spPr>
          <a:xfrm>
            <a:off x="320041" y="1055864"/>
            <a:ext cx="8305799" cy="5546104"/>
          </a:xfrm>
          <a:prstGeom prst="rect">
            <a:avLst/>
          </a:prstGeom>
          <a:noFill/>
          <a:ln>
            <a:noFill/>
          </a:ln>
          <a:effectLst>
            <a:outerShdw blurRad="107950" dist="12700" dir="5400000" algn="ctr">
              <a:srgbClr val="000000"/>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13"/>
          <p:cNvPicPr>
            <a:picLocks noChangeAspect="1"/>
          </p:cNvPicPr>
          <p:nvPr/>
        </p:nvPicPr>
        <p:blipFill>
          <a:blip r:embed="rId5"/>
          <a:stretch>
            <a:fillRect/>
          </a:stretch>
        </p:blipFill>
        <p:spPr>
          <a:xfrm>
            <a:off x="76200" y="26894"/>
            <a:ext cx="2286000" cy="801315"/>
          </a:xfrm>
          <a:prstGeom prst="rect">
            <a:avLst/>
          </a:prstGeom>
        </p:spPr>
      </p:pic>
      <p:cxnSp>
        <p:nvCxnSpPr>
          <p:cNvPr id="15" name="Straight Connector 14"/>
          <p:cNvCxnSpPr/>
          <p:nvPr/>
        </p:nvCxnSpPr>
        <p:spPr>
          <a:xfrm>
            <a:off x="3261360" y="838200"/>
            <a:ext cx="5577840"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8563658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669" y="682377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Slide Number Placeholder 1"/>
          <p:cNvSpPr>
            <a:spLocks noGrp="1"/>
          </p:cNvSpPr>
          <p:nvPr>
            <p:ph type="sldNum" sz="quarter" idx="12"/>
          </p:nvPr>
        </p:nvSpPr>
        <p:spPr>
          <a:xfrm>
            <a:off x="8305800" y="6569075"/>
            <a:ext cx="453185" cy="365125"/>
          </a:xfrm>
        </p:spPr>
        <p:txBody>
          <a:bodyPr/>
          <a:lstStyle/>
          <a:p>
            <a:fld id="{F9836BBA-1BD7-4313-BE0D-A1F9E859EC5C}" type="slidenum">
              <a:rPr lang="en-US" b="1" smtClean="0">
                <a:latin typeface="Times New Roman" pitchFamily="18" charset="0"/>
                <a:cs typeface="Times New Roman" pitchFamily="18" charset="0"/>
              </a:rPr>
              <a:t>19</a:t>
            </a:fld>
            <a:endParaRPr lang="en-US" b="1" dirty="0">
              <a:latin typeface="Times New Roman" pitchFamily="18" charset="0"/>
              <a:cs typeface="Times New Roman" pitchFamily="18" charset="0"/>
            </a:endParaRPr>
          </a:p>
        </p:txBody>
      </p:sp>
      <p:sp>
        <p:nvSpPr>
          <p:cNvPr id="12" name="Title 1"/>
          <p:cNvSpPr txBox="1">
            <a:spLocks/>
          </p:cNvSpPr>
          <p:nvPr/>
        </p:nvSpPr>
        <p:spPr>
          <a:xfrm>
            <a:off x="2286000" y="74060"/>
            <a:ext cx="6705601" cy="757200"/>
          </a:xfrm>
          <a:prstGeom prst="rect">
            <a:avLst/>
          </a:prstGeom>
        </p:spPr>
        <p:txBody>
          <a:bodyPr anchor="ctr" anchorCtr="0">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rtl="1"/>
            <a:r>
              <a:rPr lang="ar-KW" sz="2600" dirty="0" smtClean="0">
                <a:solidFill>
                  <a:schemeClr val="accent2">
                    <a:lumMod val="50000"/>
                  </a:schemeClr>
                </a:solidFill>
                <a:effectLst>
                  <a:outerShdw blurRad="38100" dist="38100" dir="2700000" algn="tl">
                    <a:srgbClr val="000000">
                      <a:alpha val="43137"/>
                    </a:srgbClr>
                  </a:outerShdw>
                </a:effectLst>
                <a:cs typeface="mohammad bold art 1" pitchFamily="2" charset="-78"/>
              </a:rPr>
              <a:t>تابع – ثانيا ً... مقارنة بين المؤشر السعري والوزني </a:t>
            </a:r>
            <a:endParaRPr lang="en-US" sz="2600" dirty="0">
              <a:solidFill>
                <a:schemeClr val="accent2">
                  <a:lumMod val="50000"/>
                </a:schemeClr>
              </a:solidFill>
              <a:effectLst>
                <a:outerShdw blurRad="38100" dist="38100" dir="2700000" algn="tl">
                  <a:srgbClr val="000000">
                    <a:alpha val="43137"/>
                  </a:srgbClr>
                </a:outerShdw>
              </a:effectLst>
              <a:cs typeface="mohammad bold art 1" pitchFamily="2" charset="-78"/>
            </a:endParaRPr>
          </a:p>
        </p:txBody>
      </p:sp>
      <p:pic>
        <p:nvPicPr>
          <p:cNvPr id="5" name="Picture 4"/>
          <p:cNvPicPr>
            <a:picLocks noChangeAspect="1"/>
          </p:cNvPicPr>
          <p:nvPr/>
        </p:nvPicPr>
        <p:blipFill>
          <a:blip r:embed="rId4"/>
          <a:stretch>
            <a:fillRect/>
          </a:stretch>
        </p:blipFill>
        <p:spPr>
          <a:xfrm>
            <a:off x="277368" y="1234510"/>
            <a:ext cx="8590949" cy="5181600"/>
          </a:xfrm>
          <a:prstGeom prst="rect">
            <a:avLst/>
          </a:prstGeom>
          <a:ln>
            <a:noFill/>
          </a:ln>
          <a:effectLst>
            <a:outerShdw blurRad="190500" algn="tl" rotWithShape="0">
              <a:srgbClr val="000000">
                <a:alpha val="70000"/>
              </a:srgbClr>
            </a:outerShdw>
          </a:effectLst>
        </p:spPr>
      </p:pic>
      <p:pic>
        <p:nvPicPr>
          <p:cNvPr id="8" name="Picture 7"/>
          <p:cNvPicPr>
            <a:picLocks noChangeAspect="1"/>
          </p:cNvPicPr>
          <p:nvPr/>
        </p:nvPicPr>
        <p:blipFill>
          <a:blip r:embed="rId5"/>
          <a:stretch>
            <a:fillRect/>
          </a:stretch>
        </p:blipFill>
        <p:spPr>
          <a:xfrm>
            <a:off x="76200" y="26894"/>
            <a:ext cx="2286000" cy="801315"/>
          </a:xfrm>
          <a:prstGeom prst="rect">
            <a:avLst/>
          </a:prstGeom>
        </p:spPr>
      </p:pic>
      <p:cxnSp>
        <p:nvCxnSpPr>
          <p:cNvPr id="9" name="Straight Connector 8"/>
          <p:cNvCxnSpPr/>
          <p:nvPr/>
        </p:nvCxnSpPr>
        <p:spPr>
          <a:xfrm>
            <a:off x="3261360" y="838200"/>
            <a:ext cx="5577840"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145164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669" y="682377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Slide Number Placeholder 1"/>
          <p:cNvSpPr>
            <a:spLocks noGrp="1"/>
          </p:cNvSpPr>
          <p:nvPr>
            <p:ph type="sldNum" sz="quarter" idx="12"/>
          </p:nvPr>
        </p:nvSpPr>
        <p:spPr>
          <a:xfrm>
            <a:off x="8454185" y="6569075"/>
            <a:ext cx="304800" cy="365125"/>
          </a:xfrm>
        </p:spPr>
        <p:txBody>
          <a:bodyPr/>
          <a:lstStyle/>
          <a:p>
            <a:fld id="{F9836BBA-1BD7-4313-BE0D-A1F9E859EC5C}" type="slidenum">
              <a:rPr lang="en-US" b="1" smtClean="0">
                <a:latin typeface="Times New Roman" pitchFamily="18" charset="0"/>
                <a:cs typeface="Times New Roman" pitchFamily="18" charset="0"/>
              </a:rPr>
              <a:t>2</a:t>
            </a:fld>
            <a:endParaRPr lang="en-US" b="1" dirty="0">
              <a:latin typeface="Times New Roman" pitchFamily="18" charset="0"/>
              <a:cs typeface="Times New Roman" pitchFamily="18" charset="0"/>
            </a:endParaRPr>
          </a:p>
        </p:txBody>
      </p:sp>
      <p:sp>
        <p:nvSpPr>
          <p:cNvPr id="11" name="Content Placeholder 2"/>
          <p:cNvSpPr txBox="1">
            <a:spLocks/>
          </p:cNvSpPr>
          <p:nvPr/>
        </p:nvSpPr>
        <p:spPr>
          <a:xfrm>
            <a:off x="198040" y="2362200"/>
            <a:ext cx="8637899" cy="4293030"/>
          </a:xfrm>
          <a:prstGeom prst="rect">
            <a:avLst/>
          </a:prstGeom>
        </p:spPr>
        <p:txBody>
          <a:bodyP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just" rtl="1" fontAlgn="base">
              <a:lnSpc>
                <a:spcPct val="110000"/>
              </a:lnSpc>
              <a:spcBef>
                <a:spcPct val="0"/>
              </a:spcBef>
              <a:spcAft>
                <a:spcPts val="1200"/>
              </a:spcAft>
              <a:buNone/>
            </a:pPr>
            <a:r>
              <a:rPr lang="ar-KW" sz="2500" u="sng" dirty="0" smtClean="0">
                <a:solidFill>
                  <a:schemeClr val="accent2">
                    <a:lumMod val="50000"/>
                  </a:schemeClr>
                </a:solidFill>
                <a:effectLst>
                  <a:outerShdw blurRad="38100" dist="38100" dir="2700000" algn="tl">
                    <a:srgbClr val="000000">
                      <a:alpha val="43137"/>
                    </a:srgbClr>
                  </a:outerShdw>
                </a:effectLst>
                <a:latin typeface="Calibri" pitchFamily="34" charset="0"/>
                <a:cs typeface="mohammad bold art 1" pitchFamily="2" charset="-78"/>
              </a:rPr>
              <a:t>محاور الورشة</a:t>
            </a:r>
          </a:p>
          <a:p>
            <a:pPr marL="0" indent="0" algn="just" rtl="1" fontAlgn="base">
              <a:lnSpc>
                <a:spcPct val="110000"/>
              </a:lnSpc>
              <a:spcBef>
                <a:spcPts val="600"/>
              </a:spcBef>
              <a:spcAft>
                <a:spcPts val="600"/>
              </a:spcAft>
              <a:buNone/>
            </a:pPr>
            <a:r>
              <a:rPr lang="ar-KW" sz="2500" dirty="0" smtClean="0">
                <a:solidFill>
                  <a:schemeClr val="tx2">
                    <a:lumMod val="50000"/>
                  </a:schemeClr>
                </a:solidFill>
                <a:latin typeface="Calibri" pitchFamily="34" charset="0"/>
                <a:cs typeface="mohammad bold art 1" pitchFamily="2" charset="-78"/>
              </a:rPr>
              <a:t>أولا ً:   	نظرة عامة عن مؤشرات أسعار الأسهم، وأهمية وجود مؤشرات 	دقيقة في أسواق الأوراق المالية. </a:t>
            </a:r>
          </a:p>
          <a:p>
            <a:pPr marL="0" indent="0" algn="just" rtl="1" fontAlgn="base">
              <a:lnSpc>
                <a:spcPct val="110000"/>
              </a:lnSpc>
              <a:spcBef>
                <a:spcPts val="600"/>
              </a:spcBef>
              <a:spcAft>
                <a:spcPts val="600"/>
              </a:spcAft>
              <a:buNone/>
            </a:pPr>
            <a:r>
              <a:rPr lang="ar-KW" sz="2500" dirty="0" smtClean="0">
                <a:solidFill>
                  <a:schemeClr val="tx2">
                    <a:lumMod val="50000"/>
                  </a:schemeClr>
                </a:solidFill>
                <a:latin typeface="Calibri" pitchFamily="34" charset="0"/>
                <a:cs typeface="mohammad bold art 1" pitchFamily="2" charset="-78"/>
              </a:rPr>
              <a:t>ثانيا ً: 	منهجية حساب المؤشرات، ومقارنة أداء المؤشر السعري مع 	المؤشر الوزني في سوق الكويت للأوراق المالية.</a:t>
            </a:r>
          </a:p>
          <a:p>
            <a:pPr marL="0" indent="0" algn="just" rtl="1" fontAlgn="base">
              <a:lnSpc>
                <a:spcPct val="110000"/>
              </a:lnSpc>
              <a:spcBef>
                <a:spcPts val="600"/>
              </a:spcBef>
              <a:spcAft>
                <a:spcPts val="600"/>
              </a:spcAft>
              <a:buNone/>
            </a:pPr>
            <a:r>
              <a:rPr lang="ar-KW" sz="2500" dirty="0" smtClean="0">
                <a:solidFill>
                  <a:schemeClr val="tx2">
                    <a:lumMod val="50000"/>
                  </a:schemeClr>
                </a:solidFill>
                <a:latin typeface="Calibri" pitchFamily="34" charset="0"/>
                <a:cs typeface="mohammad bold art 1" pitchFamily="2" charset="-78"/>
              </a:rPr>
              <a:t>ثالثا ً:	المؤشرات المستخدمة في دول مجلس التعاون.</a:t>
            </a:r>
          </a:p>
          <a:p>
            <a:pPr marL="0" indent="0" algn="just" rtl="1" fontAlgn="base">
              <a:lnSpc>
                <a:spcPct val="110000"/>
              </a:lnSpc>
              <a:spcBef>
                <a:spcPts val="600"/>
              </a:spcBef>
              <a:spcAft>
                <a:spcPts val="600"/>
              </a:spcAft>
              <a:buNone/>
            </a:pPr>
            <a:r>
              <a:rPr lang="ar-KW" sz="2500" dirty="0" smtClean="0">
                <a:solidFill>
                  <a:schemeClr val="tx2">
                    <a:lumMod val="50000"/>
                  </a:schemeClr>
                </a:solidFill>
                <a:latin typeface="Calibri" pitchFamily="34" charset="0"/>
                <a:cs typeface="mohammad bold art 1" pitchFamily="2" charset="-78"/>
              </a:rPr>
              <a:t>رابعا ً:	</a:t>
            </a:r>
            <a:r>
              <a:rPr lang="ar-KW" sz="2500" dirty="0" smtClean="0">
                <a:solidFill>
                  <a:schemeClr val="tx2">
                    <a:lumMod val="50000"/>
                  </a:schemeClr>
                </a:solidFill>
                <a:effectLst>
                  <a:outerShdw blurRad="38100" dist="38100" dir="2700000" algn="tl">
                    <a:srgbClr val="000000">
                      <a:alpha val="43137"/>
                    </a:srgbClr>
                  </a:outerShdw>
                </a:effectLst>
                <a:latin typeface="Calibri" pitchFamily="34" charset="0"/>
                <a:cs typeface="mohammad bold art 1" pitchFamily="2" charset="-78"/>
              </a:rPr>
              <a:t>تصورات قيد البحث والدراسة</a:t>
            </a:r>
            <a:r>
              <a:rPr lang="ar-KW" sz="2500" dirty="0">
                <a:solidFill>
                  <a:schemeClr val="tx2">
                    <a:lumMod val="50000"/>
                  </a:schemeClr>
                </a:solidFill>
                <a:latin typeface="Calibri" pitchFamily="34" charset="0"/>
                <a:cs typeface="mohammad bold art 1" pitchFamily="2" charset="-78"/>
              </a:rPr>
              <a:t> </a:t>
            </a:r>
            <a:r>
              <a:rPr lang="ar-KW" sz="2500" dirty="0" smtClean="0">
                <a:solidFill>
                  <a:schemeClr val="tx2">
                    <a:lumMod val="50000"/>
                  </a:schemeClr>
                </a:solidFill>
                <a:effectLst>
                  <a:outerShdw blurRad="38100" dist="38100" dir="2700000" algn="tl">
                    <a:srgbClr val="000000">
                      <a:alpha val="43137"/>
                    </a:srgbClr>
                  </a:outerShdw>
                </a:effectLst>
                <a:latin typeface="Calibri" pitchFamily="34" charset="0"/>
                <a:cs typeface="mohammad bold art 1" pitchFamily="2" charset="-78"/>
              </a:rPr>
              <a:t>– قضايا نقاشية</a:t>
            </a:r>
            <a:r>
              <a:rPr lang="ar-KW" sz="2500" dirty="0" smtClean="0">
                <a:solidFill>
                  <a:schemeClr val="tx2">
                    <a:lumMod val="50000"/>
                  </a:schemeClr>
                </a:solidFill>
                <a:latin typeface="Calibri" pitchFamily="34" charset="0"/>
                <a:cs typeface="mohammad bold art 1" pitchFamily="2" charset="-78"/>
              </a:rPr>
              <a:t>.  </a:t>
            </a:r>
          </a:p>
        </p:txBody>
      </p:sp>
      <p:sp>
        <p:nvSpPr>
          <p:cNvPr id="12" name="Title 1"/>
          <p:cNvSpPr txBox="1">
            <a:spLocks/>
          </p:cNvSpPr>
          <p:nvPr/>
        </p:nvSpPr>
        <p:spPr>
          <a:xfrm>
            <a:off x="2801889" y="57685"/>
            <a:ext cx="6037311" cy="757200"/>
          </a:xfrm>
          <a:prstGeom prst="rect">
            <a:avLst/>
          </a:prstGeom>
        </p:spPr>
        <p:txBody>
          <a:bodyPr anchor="ctr" anchorCtr="0">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rtl="1"/>
            <a:r>
              <a:rPr lang="ar-KW" sz="2600" dirty="0" smtClean="0">
                <a:solidFill>
                  <a:schemeClr val="accent2">
                    <a:lumMod val="50000"/>
                  </a:schemeClr>
                </a:solidFill>
                <a:effectLst>
                  <a:outerShdw blurRad="38100" dist="38100" dir="2700000" algn="tl">
                    <a:srgbClr val="000000">
                      <a:alpha val="43137"/>
                    </a:srgbClr>
                  </a:outerShdw>
                </a:effectLst>
                <a:cs typeface="mohammad bold art 1" pitchFamily="2" charset="-78"/>
              </a:rPr>
              <a:t>الهدف من ورشة العمل التوعوية ومحاورها</a:t>
            </a:r>
            <a:endParaRPr lang="en-US" sz="2600" dirty="0">
              <a:solidFill>
                <a:schemeClr val="accent2">
                  <a:lumMod val="50000"/>
                </a:schemeClr>
              </a:solidFill>
              <a:effectLst>
                <a:outerShdw blurRad="38100" dist="38100" dir="2700000" algn="tl">
                  <a:srgbClr val="000000">
                    <a:alpha val="43137"/>
                  </a:srgbClr>
                </a:outerShdw>
              </a:effectLst>
              <a:cs typeface="mohammad bold art 1" pitchFamily="2" charset="-78"/>
            </a:endParaRPr>
          </a:p>
        </p:txBody>
      </p:sp>
      <p:sp>
        <p:nvSpPr>
          <p:cNvPr id="3" name="Rectangle 2"/>
          <p:cNvSpPr/>
          <p:nvPr/>
        </p:nvSpPr>
        <p:spPr>
          <a:xfrm>
            <a:off x="246185" y="990600"/>
            <a:ext cx="8821615" cy="1361911"/>
          </a:xfrm>
          <a:prstGeom prst="rect">
            <a:avLst/>
          </a:prstGeom>
        </p:spPr>
        <p:txBody>
          <a:bodyPr wrap="square">
            <a:spAutoFit/>
          </a:bodyPr>
          <a:lstStyle/>
          <a:p>
            <a:pPr marL="365760" indent="-365760" algn="just" rtl="1">
              <a:lnSpc>
                <a:spcPct val="110000"/>
              </a:lnSpc>
              <a:buClr>
                <a:schemeClr val="tx2">
                  <a:lumMod val="50000"/>
                </a:schemeClr>
              </a:buClr>
              <a:buFont typeface="Wingdings" panose="05000000000000000000" pitchFamily="2" charset="2"/>
              <a:buChar char="v"/>
            </a:pPr>
            <a:r>
              <a:rPr lang="ar-KW" sz="2500" dirty="0" smtClean="0">
                <a:solidFill>
                  <a:schemeClr val="tx2">
                    <a:lumMod val="50000"/>
                  </a:schemeClr>
                </a:solidFill>
                <a:latin typeface="Times New Roman" panose="02020603050405020304" pitchFamily="18" charset="0"/>
                <a:ea typeface="Times New Roman" panose="02020603050405020304" pitchFamily="18" charset="0"/>
                <a:cs typeface="mohammad bold art 1" pitchFamily="2" charset="-78"/>
              </a:rPr>
              <a:t>تهدف</a:t>
            </a:r>
            <a:r>
              <a:rPr lang="ar-KW" sz="2500" dirty="0">
                <a:solidFill>
                  <a:schemeClr val="tx2">
                    <a:lumMod val="50000"/>
                  </a:schemeClr>
                </a:solidFill>
                <a:latin typeface="Times New Roman" panose="02020603050405020304" pitchFamily="18" charset="0"/>
                <a:ea typeface="Times New Roman" panose="02020603050405020304" pitchFamily="18" charset="0"/>
                <a:cs typeface="mohammad bold art 1" pitchFamily="2" charset="-78"/>
              </a:rPr>
              <a:t> </a:t>
            </a:r>
            <a:r>
              <a:rPr lang="ar-KW" sz="2500" dirty="0" smtClean="0">
                <a:solidFill>
                  <a:schemeClr val="tx2">
                    <a:lumMod val="50000"/>
                  </a:schemeClr>
                </a:solidFill>
                <a:latin typeface="Times New Roman" panose="02020603050405020304" pitchFamily="18" charset="0"/>
                <a:ea typeface="Times New Roman" panose="02020603050405020304" pitchFamily="18" charset="0"/>
                <a:cs typeface="mohammad bold art 1" pitchFamily="2" charset="-78"/>
              </a:rPr>
              <a:t>هذه الورشة إلى </a:t>
            </a:r>
            <a:r>
              <a:rPr lang="ar-KW" sz="2500" dirty="0" smtClean="0">
                <a:solidFill>
                  <a:schemeClr val="tx2">
                    <a:lumMod val="50000"/>
                  </a:schemeClr>
                </a:solidFill>
                <a:cs typeface="mohammad bold art 1" pitchFamily="2" charset="-78"/>
              </a:rPr>
              <a:t>مقارنة المؤشرات </a:t>
            </a:r>
            <a:r>
              <a:rPr lang="ar-KW" sz="2500" dirty="0">
                <a:solidFill>
                  <a:schemeClr val="tx2">
                    <a:lumMod val="50000"/>
                  </a:schemeClr>
                </a:solidFill>
                <a:cs typeface="mohammad bold art 1" pitchFamily="2" charset="-78"/>
              </a:rPr>
              <a:t>المستخدمة حالياً في </a:t>
            </a:r>
            <a:r>
              <a:rPr lang="ar-KW" sz="2500" dirty="0" smtClean="0">
                <a:solidFill>
                  <a:schemeClr val="tx2">
                    <a:lumMod val="50000"/>
                  </a:schemeClr>
                </a:solidFill>
                <a:cs typeface="mohammad bold art 1" pitchFamily="2" charset="-78"/>
              </a:rPr>
              <a:t>بورصة الكويت، وتحديداً بين المؤشرين السعري والوزني. </a:t>
            </a:r>
            <a:r>
              <a:rPr lang="ar-KW" sz="2500" dirty="0" smtClean="0">
                <a:solidFill>
                  <a:schemeClr val="tx2">
                    <a:lumMod val="50000"/>
                  </a:schemeClr>
                </a:solidFill>
                <a:effectLst>
                  <a:outerShdw blurRad="38100" dist="38100" dir="2700000" algn="tl">
                    <a:srgbClr val="000000">
                      <a:alpha val="43137"/>
                    </a:srgbClr>
                  </a:outerShdw>
                </a:effectLst>
                <a:cs typeface="mohammad bold art 1" pitchFamily="2" charset="-78"/>
              </a:rPr>
              <a:t>وسوف تناقش هذه الورشة أيضاً أهمية استحداث مؤشرات جديدة</a:t>
            </a:r>
            <a:r>
              <a:rPr lang="ar-KW" sz="2500" dirty="0" smtClean="0">
                <a:solidFill>
                  <a:schemeClr val="tx2">
                    <a:lumMod val="50000"/>
                  </a:schemeClr>
                </a:solidFill>
                <a:cs typeface="mohammad bold art 1" pitchFamily="2" charset="-78"/>
              </a:rPr>
              <a:t>.</a:t>
            </a:r>
            <a:endParaRPr lang="en-US" sz="2500" dirty="0">
              <a:solidFill>
                <a:schemeClr val="tx2">
                  <a:lumMod val="50000"/>
                </a:schemeClr>
              </a:solidFill>
              <a:cs typeface="mohammad bold art 1" pitchFamily="2" charset="-78"/>
            </a:endParaRPr>
          </a:p>
        </p:txBody>
      </p:sp>
      <p:pic>
        <p:nvPicPr>
          <p:cNvPr id="9" name="Picture 8"/>
          <p:cNvPicPr>
            <a:picLocks noChangeAspect="1"/>
          </p:cNvPicPr>
          <p:nvPr/>
        </p:nvPicPr>
        <p:blipFill>
          <a:blip r:embed="rId4"/>
          <a:stretch>
            <a:fillRect/>
          </a:stretch>
        </p:blipFill>
        <p:spPr>
          <a:xfrm>
            <a:off x="76200" y="26894"/>
            <a:ext cx="2286000" cy="801315"/>
          </a:xfrm>
          <a:prstGeom prst="rect">
            <a:avLst/>
          </a:prstGeom>
        </p:spPr>
      </p:pic>
      <p:cxnSp>
        <p:nvCxnSpPr>
          <p:cNvPr id="13" name="Straight Connector 12"/>
          <p:cNvCxnSpPr/>
          <p:nvPr/>
        </p:nvCxnSpPr>
        <p:spPr>
          <a:xfrm>
            <a:off x="3261360" y="838200"/>
            <a:ext cx="5577840"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2289186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669" y="682377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Slide Number Placeholder 1"/>
          <p:cNvSpPr>
            <a:spLocks noGrp="1"/>
          </p:cNvSpPr>
          <p:nvPr>
            <p:ph type="sldNum" sz="quarter" idx="12"/>
          </p:nvPr>
        </p:nvSpPr>
        <p:spPr>
          <a:xfrm>
            <a:off x="8305800" y="6569075"/>
            <a:ext cx="453185" cy="365125"/>
          </a:xfrm>
        </p:spPr>
        <p:txBody>
          <a:bodyPr/>
          <a:lstStyle/>
          <a:p>
            <a:fld id="{F9836BBA-1BD7-4313-BE0D-A1F9E859EC5C}" type="slidenum">
              <a:rPr lang="en-US" b="1" smtClean="0">
                <a:latin typeface="Times New Roman" pitchFamily="18" charset="0"/>
                <a:cs typeface="Times New Roman" pitchFamily="18" charset="0"/>
              </a:rPr>
              <a:t>20</a:t>
            </a:fld>
            <a:endParaRPr lang="en-US" b="1" dirty="0">
              <a:latin typeface="Times New Roman" pitchFamily="18" charset="0"/>
              <a:cs typeface="Times New Roman" pitchFamily="18" charset="0"/>
            </a:endParaRPr>
          </a:p>
        </p:txBody>
      </p:sp>
      <p:sp>
        <p:nvSpPr>
          <p:cNvPr id="12" name="Title 1"/>
          <p:cNvSpPr txBox="1">
            <a:spLocks/>
          </p:cNvSpPr>
          <p:nvPr/>
        </p:nvSpPr>
        <p:spPr>
          <a:xfrm>
            <a:off x="2286000" y="74060"/>
            <a:ext cx="6705601" cy="757200"/>
          </a:xfrm>
          <a:prstGeom prst="rect">
            <a:avLst/>
          </a:prstGeom>
        </p:spPr>
        <p:txBody>
          <a:bodyPr anchor="ctr" anchorCtr="0">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rtl="1"/>
            <a:r>
              <a:rPr lang="ar-KW" sz="2600" dirty="0" smtClean="0">
                <a:solidFill>
                  <a:schemeClr val="accent2">
                    <a:lumMod val="50000"/>
                  </a:schemeClr>
                </a:solidFill>
                <a:effectLst>
                  <a:outerShdw blurRad="38100" dist="38100" dir="2700000" algn="tl">
                    <a:srgbClr val="000000">
                      <a:alpha val="43137"/>
                    </a:srgbClr>
                  </a:outerShdw>
                </a:effectLst>
                <a:cs typeface="mohammad bold art 1" pitchFamily="2" charset="-78"/>
              </a:rPr>
              <a:t>تابع – ثانيا ً... مقارنة بين المؤشر السعري والوزني</a:t>
            </a:r>
            <a:endParaRPr lang="en-US" sz="2600" dirty="0">
              <a:solidFill>
                <a:schemeClr val="accent2">
                  <a:lumMod val="50000"/>
                </a:schemeClr>
              </a:solidFill>
              <a:effectLst>
                <a:outerShdw blurRad="38100" dist="38100" dir="2700000" algn="tl">
                  <a:srgbClr val="000000">
                    <a:alpha val="43137"/>
                  </a:srgbClr>
                </a:outerShdw>
              </a:effectLst>
              <a:cs typeface="mohammad bold art 1" pitchFamily="2" charset="-78"/>
            </a:endParaRPr>
          </a:p>
        </p:txBody>
      </p:sp>
      <p:pic>
        <p:nvPicPr>
          <p:cNvPr id="8" name="Picture 7"/>
          <p:cNvPicPr>
            <a:picLocks noChangeAspect="1"/>
          </p:cNvPicPr>
          <p:nvPr/>
        </p:nvPicPr>
        <p:blipFill>
          <a:blip r:embed="rId4"/>
          <a:stretch>
            <a:fillRect/>
          </a:stretch>
        </p:blipFill>
        <p:spPr>
          <a:xfrm>
            <a:off x="682085" y="1090338"/>
            <a:ext cx="7850307" cy="5478738"/>
          </a:xfrm>
          <a:prstGeom prst="rect">
            <a:avLst/>
          </a:prstGeom>
          <a:ln>
            <a:noFill/>
          </a:ln>
          <a:effectLst>
            <a:outerShdw blurRad="190500" algn="tl" rotWithShape="0">
              <a:srgbClr val="000000">
                <a:alpha val="70000"/>
              </a:srgbClr>
            </a:outerShdw>
          </a:effectLst>
        </p:spPr>
      </p:pic>
      <p:pic>
        <p:nvPicPr>
          <p:cNvPr id="9" name="Picture 8"/>
          <p:cNvPicPr>
            <a:picLocks noChangeAspect="1"/>
          </p:cNvPicPr>
          <p:nvPr/>
        </p:nvPicPr>
        <p:blipFill>
          <a:blip r:embed="rId5"/>
          <a:stretch>
            <a:fillRect/>
          </a:stretch>
        </p:blipFill>
        <p:spPr>
          <a:xfrm>
            <a:off x="76200" y="26894"/>
            <a:ext cx="2286000" cy="801315"/>
          </a:xfrm>
          <a:prstGeom prst="rect">
            <a:avLst/>
          </a:prstGeom>
        </p:spPr>
      </p:pic>
      <p:cxnSp>
        <p:nvCxnSpPr>
          <p:cNvPr id="11" name="Straight Connector 10"/>
          <p:cNvCxnSpPr/>
          <p:nvPr/>
        </p:nvCxnSpPr>
        <p:spPr>
          <a:xfrm>
            <a:off x="3261360" y="838200"/>
            <a:ext cx="5577840"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229655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669" y="682377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Slide Number Placeholder 1"/>
          <p:cNvSpPr>
            <a:spLocks noGrp="1"/>
          </p:cNvSpPr>
          <p:nvPr>
            <p:ph type="sldNum" sz="quarter" idx="12"/>
          </p:nvPr>
        </p:nvSpPr>
        <p:spPr>
          <a:xfrm>
            <a:off x="8305800" y="6569075"/>
            <a:ext cx="453185" cy="365125"/>
          </a:xfrm>
        </p:spPr>
        <p:txBody>
          <a:bodyPr/>
          <a:lstStyle/>
          <a:p>
            <a:fld id="{F9836BBA-1BD7-4313-BE0D-A1F9E859EC5C}" type="slidenum">
              <a:rPr lang="en-US" b="1" smtClean="0">
                <a:latin typeface="Times New Roman" pitchFamily="18" charset="0"/>
                <a:cs typeface="Times New Roman" pitchFamily="18" charset="0"/>
              </a:rPr>
              <a:t>21</a:t>
            </a:fld>
            <a:endParaRPr lang="en-US" b="1" dirty="0">
              <a:latin typeface="Times New Roman" pitchFamily="18" charset="0"/>
              <a:cs typeface="Times New Roman" pitchFamily="18" charset="0"/>
            </a:endParaRPr>
          </a:p>
        </p:txBody>
      </p:sp>
      <p:sp>
        <p:nvSpPr>
          <p:cNvPr id="12" name="Title 1"/>
          <p:cNvSpPr txBox="1">
            <a:spLocks/>
          </p:cNvSpPr>
          <p:nvPr/>
        </p:nvSpPr>
        <p:spPr>
          <a:xfrm>
            <a:off x="2286000" y="74060"/>
            <a:ext cx="6705601" cy="757200"/>
          </a:xfrm>
          <a:prstGeom prst="rect">
            <a:avLst/>
          </a:prstGeom>
        </p:spPr>
        <p:txBody>
          <a:bodyPr anchor="ctr" anchorCtr="0">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rtl="1"/>
            <a:r>
              <a:rPr lang="ar-KW" sz="2600" dirty="0" smtClean="0">
                <a:solidFill>
                  <a:schemeClr val="accent2">
                    <a:lumMod val="50000"/>
                  </a:schemeClr>
                </a:solidFill>
                <a:effectLst>
                  <a:outerShdw blurRad="38100" dist="38100" dir="2700000" algn="tl">
                    <a:srgbClr val="000000">
                      <a:alpha val="43137"/>
                    </a:srgbClr>
                  </a:outerShdw>
                </a:effectLst>
                <a:cs typeface="mohammad bold art 1" pitchFamily="2" charset="-78"/>
              </a:rPr>
              <a:t>تابع – ثانيا ً... صيانة المؤشرات</a:t>
            </a:r>
            <a:endParaRPr lang="en-US" sz="2600" dirty="0">
              <a:solidFill>
                <a:schemeClr val="accent2">
                  <a:lumMod val="50000"/>
                </a:schemeClr>
              </a:solidFill>
              <a:effectLst>
                <a:outerShdw blurRad="38100" dist="38100" dir="2700000" algn="tl">
                  <a:srgbClr val="000000">
                    <a:alpha val="43137"/>
                  </a:srgbClr>
                </a:outerShdw>
              </a:effectLst>
              <a:cs typeface="mohammad bold art 1" pitchFamily="2" charset="-78"/>
            </a:endParaRPr>
          </a:p>
        </p:txBody>
      </p:sp>
      <p:sp>
        <p:nvSpPr>
          <p:cNvPr id="3" name="Rectangle 2"/>
          <p:cNvSpPr/>
          <p:nvPr/>
        </p:nvSpPr>
        <p:spPr>
          <a:xfrm>
            <a:off x="304800" y="914400"/>
            <a:ext cx="8610600" cy="5867953"/>
          </a:xfrm>
          <a:prstGeom prst="rect">
            <a:avLst/>
          </a:prstGeom>
        </p:spPr>
        <p:txBody>
          <a:bodyPr wrap="square">
            <a:spAutoFit/>
          </a:bodyPr>
          <a:lstStyle/>
          <a:p>
            <a:pPr marL="342900" indent="-342900" algn="just" rtl="1" fontAlgn="base">
              <a:lnSpc>
                <a:spcPct val="115000"/>
              </a:lnSpc>
              <a:spcBef>
                <a:spcPts val="600"/>
              </a:spcBef>
              <a:spcAft>
                <a:spcPts val="600"/>
              </a:spcAft>
              <a:buFont typeface="Wingdings" panose="05000000000000000000" pitchFamily="2" charset="2"/>
              <a:buChar char="v"/>
            </a:pPr>
            <a:r>
              <a:rPr lang="ar-KW" sz="2500" dirty="0">
                <a:solidFill>
                  <a:schemeClr val="tx2">
                    <a:lumMod val="50000"/>
                  </a:schemeClr>
                </a:solidFill>
                <a:latin typeface="Algerian" panose="04020705040A02060702" pitchFamily="82" charset="0"/>
                <a:ea typeface="Times New Roman" panose="02020603050405020304" pitchFamily="18" charset="0"/>
                <a:cs typeface="mohammad bold art 1" pitchFamily="2" charset="-78"/>
              </a:rPr>
              <a:t>عادة ً ما تقوم الشركات باتخاذ إجراءات إدارية أو قرارات مالية (</a:t>
            </a:r>
            <a:r>
              <a:rPr lang="en-US" sz="2500" dirty="0">
                <a:solidFill>
                  <a:schemeClr val="tx2">
                    <a:lumMod val="50000"/>
                  </a:schemeClr>
                </a:solidFill>
                <a:latin typeface="Algerian" panose="04020705040A02060702" pitchFamily="82" charset="0"/>
                <a:ea typeface="Times New Roman" panose="02020603050405020304" pitchFamily="18" charset="0"/>
                <a:cs typeface="mohammad bold art 1" pitchFamily="2" charset="-78"/>
              </a:rPr>
              <a:t>Corporate Actions</a:t>
            </a:r>
            <a:r>
              <a:rPr lang="ar-KW" sz="2500" dirty="0">
                <a:solidFill>
                  <a:schemeClr val="tx2">
                    <a:lumMod val="50000"/>
                  </a:schemeClr>
                </a:solidFill>
                <a:latin typeface="Algerian" panose="04020705040A02060702" pitchFamily="82" charset="0"/>
                <a:ea typeface="Times New Roman" panose="02020603050405020304" pitchFamily="18" charset="0"/>
                <a:cs typeface="mohammad bold art 1" pitchFamily="2" charset="-78"/>
              </a:rPr>
              <a:t>) </a:t>
            </a:r>
            <a:r>
              <a:rPr lang="ar-KW" sz="2500" dirty="0" smtClean="0">
                <a:solidFill>
                  <a:schemeClr val="tx2">
                    <a:lumMod val="50000"/>
                  </a:schemeClr>
                </a:solidFill>
                <a:latin typeface="Algerian" panose="04020705040A02060702" pitchFamily="82" charset="0"/>
                <a:ea typeface="Times New Roman" panose="02020603050405020304" pitchFamily="18" charset="0"/>
                <a:cs typeface="mohammad bold art 1" pitchFamily="2" charset="-78"/>
              </a:rPr>
              <a:t>والتي يتطلب معها عمليات تصحيح في المؤشرات أو أسعار الشركات، ومنها على سبيل المثال:</a:t>
            </a:r>
          </a:p>
          <a:p>
            <a:pPr marL="731520" indent="-365760" algn="just" rtl="1" fontAlgn="base">
              <a:lnSpc>
                <a:spcPct val="115000"/>
              </a:lnSpc>
              <a:spcBef>
                <a:spcPts val="600"/>
              </a:spcBef>
              <a:spcAft>
                <a:spcPts val="600"/>
              </a:spcAft>
              <a:buClr>
                <a:schemeClr val="accent3">
                  <a:lumMod val="50000"/>
                </a:schemeClr>
              </a:buClr>
              <a:buFont typeface="Wingdings" panose="05000000000000000000" pitchFamily="2" charset="2"/>
              <a:buChar char="Ø"/>
            </a:pPr>
            <a:r>
              <a:rPr lang="ar-KW" sz="2500" dirty="0" smtClean="0">
                <a:solidFill>
                  <a:schemeClr val="tx2">
                    <a:lumMod val="50000"/>
                  </a:schemeClr>
                </a:solidFill>
                <a:latin typeface="Algerian" panose="04020705040A02060702" pitchFamily="82" charset="0"/>
                <a:ea typeface="Times New Roman" panose="02020603050405020304" pitchFamily="18" charset="0"/>
                <a:cs typeface="mohammad bold art 1" pitchFamily="2" charset="-78"/>
              </a:rPr>
              <a:t>انسحاب </a:t>
            </a:r>
            <a:r>
              <a:rPr lang="ar-KW" sz="2500" dirty="0">
                <a:solidFill>
                  <a:schemeClr val="tx2">
                    <a:lumMod val="50000"/>
                  </a:schemeClr>
                </a:solidFill>
                <a:latin typeface="Algerian" panose="04020705040A02060702" pitchFamily="82" charset="0"/>
                <a:ea typeface="Times New Roman" panose="02020603050405020304" pitchFamily="18" charset="0"/>
                <a:cs typeface="mohammad bold art 1" pitchFamily="2" charset="-78"/>
              </a:rPr>
              <a:t>شركات من المؤشر أو إدراج شركات جديدة في </a:t>
            </a:r>
            <a:r>
              <a:rPr lang="ar-KW" sz="2500" dirty="0" smtClean="0">
                <a:solidFill>
                  <a:schemeClr val="tx2">
                    <a:lumMod val="50000"/>
                  </a:schemeClr>
                </a:solidFill>
                <a:latin typeface="Algerian" panose="04020705040A02060702" pitchFamily="82" charset="0"/>
                <a:ea typeface="Times New Roman" panose="02020603050405020304" pitchFamily="18" charset="0"/>
                <a:cs typeface="mohammad bold art 1" pitchFamily="2" charset="-78"/>
              </a:rPr>
              <a:t>المؤشر.</a:t>
            </a:r>
          </a:p>
          <a:p>
            <a:pPr marL="731520" indent="-365760" algn="just" rtl="1" fontAlgn="base">
              <a:lnSpc>
                <a:spcPct val="115000"/>
              </a:lnSpc>
              <a:spcBef>
                <a:spcPts val="600"/>
              </a:spcBef>
              <a:spcAft>
                <a:spcPts val="600"/>
              </a:spcAft>
              <a:buClr>
                <a:schemeClr val="accent3">
                  <a:lumMod val="50000"/>
                </a:schemeClr>
              </a:buClr>
              <a:buFont typeface="Wingdings" panose="05000000000000000000" pitchFamily="2" charset="2"/>
              <a:buChar char="Ø"/>
            </a:pPr>
            <a:r>
              <a:rPr lang="ar-KW" sz="2500" dirty="0" smtClean="0">
                <a:solidFill>
                  <a:schemeClr val="tx2">
                    <a:lumMod val="50000"/>
                  </a:schemeClr>
                </a:solidFill>
                <a:latin typeface="Algerian" panose="04020705040A02060702" pitchFamily="82" charset="0"/>
                <a:ea typeface="Times New Roman" panose="02020603050405020304" pitchFamily="18" charset="0"/>
                <a:cs typeface="mohammad bold art 1" pitchFamily="2" charset="-78"/>
              </a:rPr>
              <a:t>توزيعات </a:t>
            </a:r>
            <a:r>
              <a:rPr lang="ar-KW" sz="2500" dirty="0">
                <a:solidFill>
                  <a:schemeClr val="tx2">
                    <a:lumMod val="50000"/>
                  </a:schemeClr>
                </a:solidFill>
                <a:latin typeface="Algerian" panose="04020705040A02060702" pitchFamily="82" charset="0"/>
                <a:ea typeface="Times New Roman" panose="02020603050405020304" pitchFamily="18" charset="0"/>
                <a:cs typeface="mohammad bold art 1" pitchFamily="2" charset="-78"/>
              </a:rPr>
              <a:t>أسهم </a:t>
            </a:r>
            <a:r>
              <a:rPr lang="ar-KW" sz="2500" dirty="0" smtClean="0">
                <a:solidFill>
                  <a:schemeClr val="tx2">
                    <a:lumMod val="50000"/>
                  </a:schemeClr>
                </a:solidFill>
                <a:latin typeface="Algerian" panose="04020705040A02060702" pitchFamily="82" charset="0"/>
                <a:ea typeface="Times New Roman" panose="02020603050405020304" pitchFamily="18" charset="0"/>
                <a:cs typeface="mohammad bold art 1" pitchFamily="2" charset="-78"/>
              </a:rPr>
              <a:t>منحة.</a:t>
            </a:r>
          </a:p>
          <a:p>
            <a:pPr marL="731520" indent="-365760" algn="just" rtl="1" fontAlgn="base">
              <a:lnSpc>
                <a:spcPct val="115000"/>
              </a:lnSpc>
              <a:spcBef>
                <a:spcPts val="600"/>
              </a:spcBef>
              <a:spcAft>
                <a:spcPts val="600"/>
              </a:spcAft>
              <a:buClr>
                <a:schemeClr val="accent3">
                  <a:lumMod val="50000"/>
                </a:schemeClr>
              </a:buClr>
              <a:buFont typeface="Wingdings" panose="05000000000000000000" pitchFamily="2" charset="2"/>
              <a:buChar char="Ø"/>
            </a:pPr>
            <a:r>
              <a:rPr lang="ar-KW" sz="2500" dirty="0" smtClean="0">
                <a:solidFill>
                  <a:schemeClr val="tx2">
                    <a:lumMod val="50000"/>
                  </a:schemeClr>
                </a:solidFill>
                <a:latin typeface="Algerian" panose="04020705040A02060702" pitchFamily="82" charset="0"/>
                <a:ea typeface="Times New Roman" panose="02020603050405020304" pitchFamily="18" charset="0"/>
                <a:cs typeface="mohammad bold art 1" pitchFamily="2" charset="-78"/>
              </a:rPr>
              <a:t>تجزئة </a:t>
            </a:r>
            <a:r>
              <a:rPr lang="ar-KW" sz="2500" dirty="0">
                <a:solidFill>
                  <a:schemeClr val="tx2">
                    <a:lumMod val="50000"/>
                  </a:schemeClr>
                </a:solidFill>
                <a:latin typeface="Algerian" panose="04020705040A02060702" pitchFamily="82" charset="0"/>
                <a:ea typeface="Times New Roman" panose="02020603050405020304" pitchFamily="18" charset="0"/>
                <a:cs typeface="mohammad bold art 1" pitchFamily="2" charset="-78"/>
              </a:rPr>
              <a:t>أو ضم أسهم الشركات المكونة للمؤشر (</a:t>
            </a:r>
            <a:r>
              <a:rPr lang="en-US" sz="2500" dirty="0">
                <a:solidFill>
                  <a:schemeClr val="tx2">
                    <a:lumMod val="50000"/>
                  </a:schemeClr>
                </a:solidFill>
                <a:latin typeface="Algerian" panose="04020705040A02060702" pitchFamily="82" charset="0"/>
                <a:ea typeface="Times New Roman" panose="02020603050405020304" pitchFamily="18" charset="0"/>
                <a:cs typeface="mohammad bold art 1" pitchFamily="2" charset="-78"/>
              </a:rPr>
              <a:t>Stock Split or Reverse Split</a:t>
            </a:r>
            <a:r>
              <a:rPr lang="ar-KW" sz="2500" dirty="0" smtClean="0">
                <a:solidFill>
                  <a:schemeClr val="tx2">
                    <a:lumMod val="50000"/>
                  </a:schemeClr>
                </a:solidFill>
                <a:latin typeface="Algerian" panose="04020705040A02060702" pitchFamily="82" charset="0"/>
                <a:ea typeface="Times New Roman" panose="02020603050405020304" pitchFamily="18" charset="0"/>
                <a:cs typeface="mohammad bold art 1" pitchFamily="2" charset="-78"/>
              </a:rPr>
              <a:t>).</a:t>
            </a:r>
          </a:p>
          <a:p>
            <a:pPr marL="731520" indent="-365760" algn="just" rtl="1" fontAlgn="base">
              <a:lnSpc>
                <a:spcPct val="115000"/>
              </a:lnSpc>
              <a:spcBef>
                <a:spcPts val="600"/>
              </a:spcBef>
              <a:spcAft>
                <a:spcPts val="600"/>
              </a:spcAft>
              <a:buClr>
                <a:schemeClr val="accent3">
                  <a:lumMod val="50000"/>
                </a:schemeClr>
              </a:buClr>
              <a:buFont typeface="Wingdings" panose="05000000000000000000" pitchFamily="2" charset="2"/>
              <a:buChar char="Ø"/>
            </a:pPr>
            <a:r>
              <a:rPr lang="ar-KW" sz="2500" dirty="0" smtClean="0">
                <a:solidFill>
                  <a:schemeClr val="tx2">
                    <a:lumMod val="50000"/>
                  </a:schemeClr>
                </a:solidFill>
                <a:latin typeface="Algerian" panose="04020705040A02060702" pitchFamily="82" charset="0"/>
                <a:ea typeface="Times New Roman" panose="02020603050405020304" pitchFamily="18" charset="0"/>
                <a:cs typeface="mohammad bold art 1" pitchFamily="2" charset="-78"/>
              </a:rPr>
              <a:t>إصدارات </a:t>
            </a:r>
            <a:r>
              <a:rPr lang="ar-KW" sz="2500" dirty="0">
                <a:solidFill>
                  <a:schemeClr val="tx2">
                    <a:lumMod val="50000"/>
                  </a:schemeClr>
                </a:solidFill>
                <a:latin typeface="Algerian" panose="04020705040A02060702" pitchFamily="82" charset="0"/>
                <a:ea typeface="Times New Roman" panose="02020603050405020304" pitchFamily="18" charset="0"/>
                <a:cs typeface="mohammad bold art 1" pitchFamily="2" charset="-78"/>
              </a:rPr>
              <a:t>أسهم جديدة للشركات المكونة للمؤشر</a:t>
            </a:r>
            <a:r>
              <a:rPr lang="ar-KW" sz="2500" dirty="0">
                <a:solidFill>
                  <a:schemeClr val="tx2">
                    <a:lumMod val="50000"/>
                  </a:schemeClr>
                </a:solidFill>
                <a:latin typeface="Algerian" panose="04020705040A02060702" pitchFamily="82" charset="0"/>
                <a:ea typeface="Times New Roman" panose="02020603050405020304" pitchFamily="18" charset="0"/>
                <a:cs typeface="Calibri" panose="020F0502020204030204" pitchFamily="34" charset="0"/>
              </a:rPr>
              <a:t> </a:t>
            </a:r>
            <a:r>
              <a:rPr lang="ar-KW" sz="2500" dirty="0">
                <a:solidFill>
                  <a:schemeClr val="tx2">
                    <a:lumMod val="50000"/>
                  </a:schemeClr>
                </a:solidFill>
                <a:latin typeface="Algerian" panose="04020705040A02060702" pitchFamily="82" charset="0"/>
                <a:ea typeface="Times New Roman" panose="02020603050405020304" pitchFamily="18" charset="0"/>
                <a:cs typeface="mohammad bold art 1" pitchFamily="2" charset="-78"/>
              </a:rPr>
              <a:t>بما في ذلك حقوق الأولوية (الأفضلية</a:t>
            </a:r>
            <a:r>
              <a:rPr lang="ar-KW" sz="2500" dirty="0" smtClean="0">
                <a:solidFill>
                  <a:schemeClr val="tx2">
                    <a:lumMod val="50000"/>
                  </a:schemeClr>
                </a:solidFill>
                <a:latin typeface="Algerian" panose="04020705040A02060702" pitchFamily="82" charset="0"/>
                <a:ea typeface="Times New Roman" panose="02020603050405020304" pitchFamily="18" charset="0"/>
                <a:cs typeface="mohammad bold art 1" pitchFamily="2" charset="-78"/>
              </a:rPr>
              <a:t>).</a:t>
            </a:r>
          </a:p>
          <a:p>
            <a:pPr marL="731520" indent="-365760" algn="just" rtl="1" fontAlgn="base">
              <a:lnSpc>
                <a:spcPct val="115000"/>
              </a:lnSpc>
              <a:spcBef>
                <a:spcPts val="600"/>
              </a:spcBef>
              <a:spcAft>
                <a:spcPts val="600"/>
              </a:spcAft>
              <a:buClr>
                <a:schemeClr val="accent3">
                  <a:lumMod val="50000"/>
                </a:schemeClr>
              </a:buClr>
              <a:buFont typeface="Wingdings" panose="05000000000000000000" pitchFamily="2" charset="2"/>
              <a:buChar char="Ø"/>
            </a:pPr>
            <a:r>
              <a:rPr lang="ar-KW" sz="2500" dirty="0" smtClean="0">
                <a:solidFill>
                  <a:schemeClr val="tx2">
                    <a:lumMod val="50000"/>
                  </a:schemeClr>
                </a:solidFill>
                <a:latin typeface="Algerian" panose="04020705040A02060702" pitchFamily="82" charset="0"/>
                <a:ea typeface="Times New Roman" panose="02020603050405020304" pitchFamily="18" charset="0"/>
                <a:cs typeface="mohammad bold art 1" pitchFamily="2" charset="-78"/>
              </a:rPr>
              <a:t>زيادة </a:t>
            </a:r>
            <a:r>
              <a:rPr lang="ar-KW" sz="2500" dirty="0">
                <a:solidFill>
                  <a:schemeClr val="tx2">
                    <a:lumMod val="50000"/>
                  </a:schemeClr>
                </a:solidFill>
                <a:latin typeface="Algerian" panose="04020705040A02060702" pitchFamily="82" charset="0"/>
                <a:ea typeface="Times New Roman" panose="02020603050405020304" pitchFamily="18" charset="0"/>
                <a:cs typeface="mohammad bold art 1" pitchFamily="2" charset="-78"/>
              </a:rPr>
              <a:t>أو تخفيض رأس المال الشركات المكونة </a:t>
            </a:r>
            <a:r>
              <a:rPr lang="ar-KW" sz="2500" dirty="0" smtClean="0">
                <a:solidFill>
                  <a:schemeClr val="tx2">
                    <a:lumMod val="50000"/>
                  </a:schemeClr>
                </a:solidFill>
                <a:latin typeface="Algerian" panose="04020705040A02060702" pitchFamily="82" charset="0"/>
                <a:ea typeface="Times New Roman" panose="02020603050405020304" pitchFamily="18" charset="0"/>
                <a:cs typeface="mohammad bold art 1" pitchFamily="2" charset="-78"/>
              </a:rPr>
              <a:t>للمؤشر.</a:t>
            </a:r>
          </a:p>
          <a:p>
            <a:pPr marL="731520" indent="-365760" algn="just" rtl="1" fontAlgn="base">
              <a:lnSpc>
                <a:spcPct val="115000"/>
              </a:lnSpc>
              <a:spcBef>
                <a:spcPts val="600"/>
              </a:spcBef>
              <a:spcAft>
                <a:spcPts val="600"/>
              </a:spcAft>
              <a:buClr>
                <a:schemeClr val="accent3">
                  <a:lumMod val="50000"/>
                </a:schemeClr>
              </a:buClr>
              <a:buFont typeface="Wingdings" panose="05000000000000000000" pitchFamily="2" charset="2"/>
              <a:buChar char="Ø"/>
            </a:pPr>
            <a:r>
              <a:rPr lang="ar-KW" sz="2500" dirty="0" smtClean="0">
                <a:solidFill>
                  <a:schemeClr val="tx2">
                    <a:lumMod val="50000"/>
                  </a:schemeClr>
                </a:solidFill>
                <a:latin typeface="Algerian" panose="04020705040A02060702" pitchFamily="82" charset="0"/>
                <a:ea typeface="Times New Roman" panose="02020603050405020304" pitchFamily="18" charset="0"/>
                <a:cs typeface="mohammad bold art 1" pitchFamily="2" charset="-78"/>
              </a:rPr>
              <a:t>استبعاد </a:t>
            </a:r>
            <a:r>
              <a:rPr lang="ar-KW" sz="2500" dirty="0">
                <a:solidFill>
                  <a:schemeClr val="tx2">
                    <a:lumMod val="50000"/>
                  </a:schemeClr>
                </a:solidFill>
                <a:latin typeface="Algerian" panose="04020705040A02060702" pitchFamily="82" charset="0"/>
                <a:ea typeface="Times New Roman" panose="02020603050405020304" pitchFamily="18" charset="0"/>
                <a:cs typeface="mohammad bold art 1" pitchFamily="2" charset="-78"/>
              </a:rPr>
              <a:t>الشركات الموقوفة عن التداول.</a:t>
            </a:r>
            <a:endParaRPr lang="en-US" sz="2500" dirty="0">
              <a:solidFill>
                <a:schemeClr val="tx2">
                  <a:lumMod val="50000"/>
                </a:schemeClr>
              </a:solidFill>
              <a:effectLst/>
              <a:latin typeface="Algerian" panose="04020705040A02060702" pitchFamily="82" charset="0"/>
              <a:ea typeface="Times New Roman" panose="02020603050405020304" pitchFamily="18" charset="0"/>
              <a:cs typeface="mohammad bold art 1" pitchFamily="2" charset="-78"/>
            </a:endParaRPr>
          </a:p>
        </p:txBody>
      </p:sp>
      <p:pic>
        <p:nvPicPr>
          <p:cNvPr id="8" name="Picture 7"/>
          <p:cNvPicPr>
            <a:picLocks noChangeAspect="1"/>
          </p:cNvPicPr>
          <p:nvPr/>
        </p:nvPicPr>
        <p:blipFill>
          <a:blip r:embed="rId4"/>
          <a:stretch>
            <a:fillRect/>
          </a:stretch>
        </p:blipFill>
        <p:spPr>
          <a:xfrm>
            <a:off x="76200" y="26894"/>
            <a:ext cx="2286000" cy="801315"/>
          </a:xfrm>
          <a:prstGeom prst="rect">
            <a:avLst/>
          </a:prstGeom>
        </p:spPr>
      </p:pic>
      <p:cxnSp>
        <p:nvCxnSpPr>
          <p:cNvPr id="9" name="Straight Connector 8"/>
          <p:cNvCxnSpPr/>
          <p:nvPr/>
        </p:nvCxnSpPr>
        <p:spPr>
          <a:xfrm>
            <a:off x="3261360" y="838200"/>
            <a:ext cx="5577840"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9098269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669" y="682377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Slide Number Placeholder 1"/>
          <p:cNvSpPr>
            <a:spLocks noGrp="1"/>
          </p:cNvSpPr>
          <p:nvPr>
            <p:ph type="sldNum" sz="quarter" idx="12"/>
          </p:nvPr>
        </p:nvSpPr>
        <p:spPr>
          <a:xfrm>
            <a:off x="8305800" y="6569075"/>
            <a:ext cx="453185" cy="365125"/>
          </a:xfrm>
        </p:spPr>
        <p:txBody>
          <a:bodyPr/>
          <a:lstStyle/>
          <a:p>
            <a:fld id="{F9836BBA-1BD7-4313-BE0D-A1F9E859EC5C}" type="slidenum">
              <a:rPr lang="en-US" b="1" smtClean="0">
                <a:latin typeface="Times New Roman" pitchFamily="18" charset="0"/>
                <a:cs typeface="Times New Roman" pitchFamily="18" charset="0"/>
              </a:rPr>
              <a:t>22</a:t>
            </a:fld>
            <a:endParaRPr lang="en-US" b="1" dirty="0">
              <a:latin typeface="Times New Roman" pitchFamily="18" charset="0"/>
              <a:cs typeface="Times New Roman" pitchFamily="18" charset="0"/>
            </a:endParaRPr>
          </a:p>
        </p:txBody>
      </p:sp>
      <p:sp>
        <p:nvSpPr>
          <p:cNvPr id="12" name="Title 1"/>
          <p:cNvSpPr txBox="1">
            <a:spLocks/>
          </p:cNvSpPr>
          <p:nvPr/>
        </p:nvSpPr>
        <p:spPr>
          <a:xfrm>
            <a:off x="2286000" y="74060"/>
            <a:ext cx="6705601" cy="757200"/>
          </a:xfrm>
          <a:prstGeom prst="rect">
            <a:avLst/>
          </a:prstGeom>
        </p:spPr>
        <p:txBody>
          <a:bodyPr anchor="ctr" anchorCtr="0">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rtl="1"/>
            <a:r>
              <a:rPr lang="ar-KW" sz="2600" dirty="0" smtClean="0">
                <a:solidFill>
                  <a:schemeClr val="accent2">
                    <a:lumMod val="50000"/>
                  </a:schemeClr>
                </a:solidFill>
                <a:effectLst>
                  <a:outerShdw blurRad="38100" dist="38100" dir="2700000" algn="tl">
                    <a:srgbClr val="000000">
                      <a:alpha val="43137"/>
                    </a:srgbClr>
                  </a:outerShdw>
                </a:effectLst>
                <a:cs typeface="mohammad bold art 1" pitchFamily="2" charset="-78"/>
              </a:rPr>
              <a:t>ثالثا ً: المؤشرات المستخدمة في دول مجلس التعاون</a:t>
            </a:r>
            <a:endParaRPr lang="en-US" sz="2600" dirty="0">
              <a:solidFill>
                <a:schemeClr val="accent2">
                  <a:lumMod val="50000"/>
                </a:schemeClr>
              </a:solidFill>
              <a:effectLst>
                <a:outerShdw blurRad="38100" dist="38100" dir="2700000" algn="tl">
                  <a:srgbClr val="000000">
                    <a:alpha val="43137"/>
                  </a:srgbClr>
                </a:outerShdw>
              </a:effectLst>
              <a:cs typeface="mohammad bold art 1" pitchFamily="2" charset="-78"/>
            </a:endParaRPr>
          </a:p>
        </p:txBody>
      </p:sp>
      <p:sp>
        <p:nvSpPr>
          <p:cNvPr id="4" name="Rectangle 3"/>
          <p:cNvSpPr/>
          <p:nvPr/>
        </p:nvSpPr>
        <p:spPr>
          <a:xfrm>
            <a:off x="381000" y="1072401"/>
            <a:ext cx="8580120" cy="2785378"/>
          </a:xfrm>
          <a:prstGeom prst="rect">
            <a:avLst/>
          </a:prstGeom>
        </p:spPr>
        <p:txBody>
          <a:bodyPr wrap="square">
            <a:spAutoFit/>
          </a:bodyPr>
          <a:lstStyle/>
          <a:p>
            <a:pPr marL="365760" indent="-365760" algn="just" rtl="1">
              <a:buFont typeface="Wingdings" panose="05000000000000000000" pitchFamily="2" charset="2"/>
              <a:buChar char="v"/>
            </a:pPr>
            <a:r>
              <a:rPr lang="ar-KW" sz="2500" dirty="0">
                <a:solidFill>
                  <a:schemeClr val="tx2">
                    <a:lumMod val="50000"/>
                  </a:schemeClr>
                </a:solidFill>
                <a:latin typeface="Algerian" panose="04020705040A02060702" pitchFamily="82" charset="0"/>
                <a:ea typeface="Times New Roman" panose="02020603050405020304" pitchFamily="18" charset="0"/>
                <a:cs typeface="mohammad bold art 1" pitchFamily="2" charset="-78"/>
              </a:rPr>
              <a:t>جميع المؤشرات الرسمية المستخدمة في أسواق الأوراق المالية في دول مجلس التعاون لدول الخليج العربية هي مؤشرات وزنية، إلا أن معظمها يعتمد في عملية حسابه على </a:t>
            </a:r>
            <a:r>
              <a:rPr lang="ar-KW" sz="2500" dirty="0">
                <a:solidFill>
                  <a:schemeClr val="tx2">
                    <a:lumMod val="50000"/>
                  </a:schemeClr>
                </a:solidFill>
                <a:effectLst>
                  <a:outerShdw blurRad="38100" dist="38100" dir="2700000" algn="tl">
                    <a:srgbClr val="000000">
                      <a:alpha val="43137"/>
                    </a:srgbClr>
                  </a:outerShdw>
                </a:effectLst>
                <a:latin typeface="Algerian" panose="04020705040A02060702" pitchFamily="82" charset="0"/>
                <a:ea typeface="Times New Roman" panose="02020603050405020304" pitchFamily="18" charset="0"/>
                <a:cs typeface="mohammad bold art 1" pitchFamily="2" charset="-78"/>
              </a:rPr>
              <a:t>عدد الأسهم الحرة المتاحة للتداول (</a:t>
            </a:r>
            <a:r>
              <a:rPr lang="en-US" sz="2500" dirty="0">
                <a:solidFill>
                  <a:schemeClr val="tx2">
                    <a:lumMod val="50000"/>
                  </a:schemeClr>
                </a:solidFill>
                <a:effectLst>
                  <a:outerShdw blurRad="38100" dist="38100" dir="2700000" algn="tl">
                    <a:srgbClr val="000000">
                      <a:alpha val="43137"/>
                    </a:srgbClr>
                  </a:outerShdw>
                </a:effectLst>
                <a:latin typeface="Algerian" panose="04020705040A02060702" pitchFamily="82" charset="0"/>
                <a:ea typeface="Times New Roman" panose="02020603050405020304" pitchFamily="18" charset="0"/>
                <a:cs typeface="mohammad bold art 1" pitchFamily="2" charset="-78"/>
              </a:rPr>
              <a:t>Free Float</a:t>
            </a:r>
            <a:r>
              <a:rPr lang="ar-KW" sz="2500" dirty="0">
                <a:solidFill>
                  <a:schemeClr val="tx2">
                    <a:lumMod val="50000"/>
                  </a:schemeClr>
                </a:solidFill>
                <a:effectLst>
                  <a:outerShdw blurRad="38100" dist="38100" dir="2700000" algn="tl">
                    <a:srgbClr val="000000">
                      <a:alpha val="43137"/>
                    </a:srgbClr>
                  </a:outerShdw>
                </a:effectLst>
                <a:latin typeface="Algerian" panose="04020705040A02060702" pitchFamily="82" charset="0"/>
                <a:ea typeface="Times New Roman" panose="02020603050405020304" pitchFamily="18" charset="0"/>
                <a:cs typeface="mohammad bold art 1" pitchFamily="2" charset="-78"/>
              </a:rPr>
              <a:t>)</a:t>
            </a:r>
            <a:r>
              <a:rPr lang="ar-KW" sz="2500" dirty="0">
                <a:solidFill>
                  <a:schemeClr val="tx2">
                    <a:lumMod val="50000"/>
                  </a:schemeClr>
                </a:solidFill>
                <a:latin typeface="Algerian" panose="04020705040A02060702" pitchFamily="82" charset="0"/>
                <a:ea typeface="Times New Roman" panose="02020603050405020304" pitchFamily="18" charset="0"/>
                <a:cs typeface="mohammad bold art 1" pitchFamily="2" charset="-78"/>
              </a:rPr>
              <a:t> وليس بناءً على إجمالي عدد الأسهم </a:t>
            </a:r>
            <a:r>
              <a:rPr lang="ar-KW" sz="2500" dirty="0" smtClean="0">
                <a:solidFill>
                  <a:schemeClr val="tx2">
                    <a:lumMod val="50000"/>
                  </a:schemeClr>
                </a:solidFill>
                <a:latin typeface="Algerian" panose="04020705040A02060702" pitchFamily="82" charset="0"/>
                <a:ea typeface="Times New Roman" panose="02020603050405020304" pitchFamily="18" charset="0"/>
                <a:cs typeface="mohammad bold art 1" pitchFamily="2" charset="-78"/>
              </a:rPr>
              <a:t>القائمة. حيث </a:t>
            </a:r>
            <a:r>
              <a:rPr lang="ar-KW" sz="2500" dirty="0">
                <a:solidFill>
                  <a:schemeClr val="tx2">
                    <a:lumMod val="50000"/>
                  </a:schemeClr>
                </a:solidFill>
                <a:latin typeface="Algerian" panose="04020705040A02060702" pitchFamily="82" charset="0"/>
                <a:ea typeface="Times New Roman" panose="02020603050405020304" pitchFamily="18" charset="0"/>
                <a:cs typeface="mohammad bold art 1" pitchFamily="2" charset="-78"/>
              </a:rPr>
              <a:t>أنه تم استبعاد الأسهم المملوكة للحكومة وملكيات كبار </a:t>
            </a:r>
            <a:r>
              <a:rPr lang="ar-KW" sz="2500" dirty="0" smtClean="0">
                <a:solidFill>
                  <a:schemeClr val="tx2">
                    <a:lumMod val="50000"/>
                  </a:schemeClr>
                </a:solidFill>
                <a:latin typeface="Algerian" panose="04020705040A02060702" pitchFamily="82" charset="0"/>
                <a:ea typeface="Times New Roman" panose="02020603050405020304" pitchFamily="18" charset="0"/>
                <a:cs typeface="mohammad bold art 1" pitchFamily="2" charset="-78"/>
              </a:rPr>
              <a:t>المساهمين، </a:t>
            </a:r>
            <a:r>
              <a:rPr lang="ar-KW" sz="2500" dirty="0">
                <a:solidFill>
                  <a:schemeClr val="tx2">
                    <a:lumMod val="50000"/>
                  </a:schemeClr>
                </a:solidFill>
                <a:latin typeface="Algerian" panose="04020705040A02060702" pitchFamily="82" charset="0"/>
                <a:ea typeface="Times New Roman" panose="02020603050405020304" pitchFamily="18" charset="0"/>
                <a:cs typeface="mohammad bold art 1" pitchFamily="2" charset="-78"/>
              </a:rPr>
              <a:t>والأسهم المحجوزة والمرهونة من إجمالي عدد الأسهم القائمة</a:t>
            </a:r>
            <a:endParaRPr lang="en-US" sz="2500" dirty="0">
              <a:solidFill>
                <a:schemeClr val="tx2">
                  <a:lumMod val="50000"/>
                </a:schemeClr>
              </a:solidFill>
              <a:latin typeface="Algerian" panose="04020705040A02060702" pitchFamily="82" charset="0"/>
              <a:cs typeface="mohammad bold art 1" pitchFamily="2" charset="-78"/>
            </a:endParaRPr>
          </a:p>
        </p:txBody>
      </p:sp>
      <p:sp>
        <p:nvSpPr>
          <p:cNvPr id="5" name="Rectangle 4"/>
          <p:cNvSpPr/>
          <p:nvPr/>
        </p:nvSpPr>
        <p:spPr>
          <a:xfrm>
            <a:off x="381000" y="3942214"/>
            <a:ext cx="8458201" cy="2381421"/>
          </a:xfrm>
          <a:prstGeom prst="rect">
            <a:avLst/>
          </a:prstGeom>
        </p:spPr>
        <p:txBody>
          <a:bodyPr wrap="square">
            <a:spAutoFit/>
          </a:bodyPr>
          <a:lstStyle/>
          <a:p>
            <a:pPr marL="342900" indent="-342900" algn="just" rtl="1" fontAlgn="base">
              <a:lnSpc>
                <a:spcPct val="115000"/>
              </a:lnSpc>
              <a:spcBef>
                <a:spcPts val="600"/>
              </a:spcBef>
              <a:buFont typeface="Wingdings" panose="05000000000000000000" pitchFamily="2" charset="2"/>
              <a:buChar char="v"/>
            </a:pPr>
            <a:r>
              <a:rPr lang="ar-KW" sz="2500" dirty="0" smtClean="0">
                <a:solidFill>
                  <a:srgbClr val="224626"/>
                </a:solidFill>
                <a:effectLst>
                  <a:outerShdw blurRad="38100" dist="38100" dir="2700000" algn="tl">
                    <a:srgbClr val="000000">
                      <a:alpha val="43137"/>
                    </a:srgbClr>
                  </a:outerShdw>
                </a:effectLst>
                <a:latin typeface="Calibri" panose="020F0502020204030204" pitchFamily="34" charset="0"/>
                <a:ea typeface="Times New Roman" panose="02020603050405020304" pitchFamily="18" charset="0"/>
                <a:cs typeface="mohammad bold art 1" pitchFamily="2" charset="-78"/>
              </a:rPr>
              <a:t>مزايا المؤشر الوزني المصحح بعدد الأسهم الحرة المتاحة للتداول</a:t>
            </a:r>
          </a:p>
          <a:p>
            <a:pPr marL="731520" indent="-365760" algn="just" rtl="1" fontAlgn="base">
              <a:lnSpc>
                <a:spcPct val="115000"/>
              </a:lnSpc>
              <a:spcBef>
                <a:spcPts val="600"/>
              </a:spcBef>
              <a:buClr>
                <a:srgbClr val="224626"/>
              </a:buClr>
              <a:buFont typeface="Wingdings" panose="05000000000000000000" pitchFamily="2" charset="2"/>
              <a:buChar char="Ø"/>
            </a:pPr>
            <a:r>
              <a:rPr lang="ar-KW" sz="2500" dirty="0" smtClean="0">
                <a:solidFill>
                  <a:schemeClr val="tx2">
                    <a:lumMod val="50000"/>
                  </a:schemeClr>
                </a:solidFill>
                <a:latin typeface="Calibri" panose="020F0502020204030204" pitchFamily="34" charset="0"/>
                <a:ea typeface="Times New Roman" panose="02020603050405020304" pitchFamily="18" charset="0"/>
                <a:cs typeface="mohammad bold art 1" pitchFamily="2" charset="-78"/>
              </a:rPr>
              <a:t>المؤشر </a:t>
            </a:r>
            <a:r>
              <a:rPr lang="ar-KW" sz="2500" dirty="0">
                <a:solidFill>
                  <a:schemeClr val="tx2">
                    <a:lumMod val="50000"/>
                  </a:schemeClr>
                </a:solidFill>
                <a:latin typeface="Calibri" panose="020F0502020204030204" pitchFamily="34" charset="0"/>
                <a:ea typeface="Times New Roman" panose="02020603050405020304" pitchFamily="18" charset="0"/>
                <a:cs typeface="mohammad bold art 1" pitchFamily="2" charset="-78"/>
              </a:rPr>
              <a:t>لا يتحيز بشكل كبير إلى الشركات ذات القيم السوقية العالية منخفضة التداول (نتيجةً لتركز الملكيات لدى مجاميع مسيطرة)، كما أنه يمنح وبنفس الوقت الشركات الأصغر القدرة على التأثير على قيم المؤشر وبصورة أفضل.</a:t>
            </a:r>
            <a:endParaRPr lang="en-US" sz="2500" dirty="0">
              <a:solidFill>
                <a:schemeClr val="tx2">
                  <a:lumMod val="50000"/>
                </a:schemeClr>
              </a:solidFill>
              <a:effectLst/>
              <a:latin typeface="Times New Roman" panose="02020603050405020304" pitchFamily="18" charset="0"/>
              <a:ea typeface="Times New Roman" panose="02020603050405020304" pitchFamily="18" charset="0"/>
            </a:endParaRPr>
          </a:p>
        </p:txBody>
      </p:sp>
      <p:pic>
        <p:nvPicPr>
          <p:cNvPr id="9" name="Picture 8"/>
          <p:cNvPicPr>
            <a:picLocks noChangeAspect="1"/>
          </p:cNvPicPr>
          <p:nvPr/>
        </p:nvPicPr>
        <p:blipFill>
          <a:blip r:embed="rId4"/>
          <a:stretch>
            <a:fillRect/>
          </a:stretch>
        </p:blipFill>
        <p:spPr>
          <a:xfrm>
            <a:off x="76200" y="26894"/>
            <a:ext cx="2286000" cy="801315"/>
          </a:xfrm>
          <a:prstGeom prst="rect">
            <a:avLst/>
          </a:prstGeom>
        </p:spPr>
      </p:pic>
      <p:cxnSp>
        <p:nvCxnSpPr>
          <p:cNvPr id="11" name="Straight Connector 10"/>
          <p:cNvCxnSpPr/>
          <p:nvPr/>
        </p:nvCxnSpPr>
        <p:spPr>
          <a:xfrm>
            <a:off x="3261360" y="838200"/>
            <a:ext cx="5577840"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7467615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669" y="682377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Slide Number Placeholder 1"/>
          <p:cNvSpPr>
            <a:spLocks noGrp="1"/>
          </p:cNvSpPr>
          <p:nvPr>
            <p:ph type="sldNum" sz="quarter" idx="12"/>
          </p:nvPr>
        </p:nvSpPr>
        <p:spPr>
          <a:xfrm>
            <a:off x="8305800" y="6569075"/>
            <a:ext cx="453185" cy="365125"/>
          </a:xfrm>
        </p:spPr>
        <p:txBody>
          <a:bodyPr/>
          <a:lstStyle/>
          <a:p>
            <a:fld id="{F9836BBA-1BD7-4313-BE0D-A1F9E859EC5C}" type="slidenum">
              <a:rPr lang="en-US" b="1" smtClean="0">
                <a:latin typeface="Times New Roman" pitchFamily="18" charset="0"/>
                <a:cs typeface="Times New Roman" pitchFamily="18" charset="0"/>
              </a:rPr>
              <a:t>23</a:t>
            </a:fld>
            <a:endParaRPr lang="en-US" b="1" dirty="0">
              <a:latin typeface="Times New Roman" pitchFamily="18" charset="0"/>
              <a:cs typeface="Times New Roman" pitchFamily="18" charset="0"/>
            </a:endParaRPr>
          </a:p>
        </p:txBody>
      </p:sp>
      <p:sp>
        <p:nvSpPr>
          <p:cNvPr id="12" name="Title 1"/>
          <p:cNvSpPr txBox="1">
            <a:spLocks/>
          </p:cNvSpPr>
          <p:nvPr/>
        </p:nvSpPr>
        <p:spPr>
          <a:xfrm>
            <a:off x="2286000" y="74060"/>
            <a:ext cx="6705601" cy="757200"/>
          </a:xfrm>
          <a:prstGeom prst="rect">
            <a:avLst/>
          </a:prstGeom>
        </p:spPr>
        <p:txBody>
          <a:bodyPr anchor="ctr" anchorCtr="0">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rtl="1"/>
            <a:r>
              <a:rPr lang="ar-KW" sz="2600" dirty="0" smtClean="0">
                <a:solidFill>
                  <a:schemeClr val="accent2">
                    <a:lumMod val="50000"/>
                  </a:schemeClr>
                </a:solidFill>
                <a:effectLst>
                  <a:outerShdw blurRad="38100" dist="38100" dir="2700000" algn="tl">
                    <a:srgbClr val="000000">
                      <a:alpha val="43137"/>
                    </a:srgbClr>
                  </a:outerShdw>
                </a:effectLst>
                <a:cs typeface="mohammad bold art 1" pitchFamily="2" charset="-78"/>
              </a:rPr>
              <a:t>تابع – ثالثا ً... مؤشرات المستخدمة خليجيا ً</a:t>
            </a:r>
            <a:endParaRPr lang="en-US" sz="2600" dirty="0">
              <a:solidFill>
                <a:schemeClr val="accent2">
                  <a:lumMod val="50000"/>
                </a:schemeClr>
              </a:solidFill>
              <a:effectLst>
                <a:outerShdw blurRad="38100" dist="38100" dir="2700000" algn="tl">
                  <a:srgbClr val="000000">
                    <a:alpha val="43137"/>
                  </a:srgbClr>
                </a:outerShdw>
              </a:effectLst>
              <a:cs typeface="mohammad bold art 1" pitchFamily="2" charset="-78"/>
            </a:endParaRPr>
          </a:p>
        </p:txBody>
      </p:sp>
      <p:sp>
        <p:nvSpPr>
          <p:cNvPr id="4" name="Rectangle 3"/>
          <p:cNvSpPr/>
          <p:nvPr/>
        </p:nvSpPr>
        <p:spPr>
          <a:xfrm>
            <a:off x="304800" y="1066800"/>
            <a:ext cx="8229600" cy="4232890"/>
          </a:xfrm>
          <a:prstGeom prst="rect">
            <a:avLst/>
          </a:prstGeom>
        </p:spPr>
        <p:txBody>
          <a:bodyPr wrap="square">
            <a:spAutoFit/>
          </a:bodyPr>
          <a:lstStyle/>
          <a:p>
            <a:pPr marL="365760" indent="-365760" algn="just" rtl="1" fontAlgn="base">
              <a:lnSpc>
                <a:spcPct val="115000"/>
              </a:lnSpc>
              <a:spcBef>
                <a:spcPts val="600"/>
              </a:spcBef>
              <a:spcAft>
                <a:spcPts val="600"/>
              </a:spcAft>
              <a:buClr>
                <a:srgbClr val="224626"/>
              </a:buClr>
              <a:buFont typeface="Wingdings" panose="05000000000000000000" pitchFamily="2" charset="2"/>
              <a:buChar char="Ø"/>
            </a:pPr>
            <a:r>
              <a:rPr lang="ar-KW" sz="2500" dirty="0" smtClean="0">
                <a:solidFill>
                  <a:schemeClr val="tx2">
                    <a:lumMod val="50000"/>
                  </a:schemeClr>
                </a:solidFill>
                <a:latin typeface="Calibri" panose="020F0502020204030204" pitchFamily="34" charset="0"/>
                <a:ea typeface="Times New Roman" panose="02020603050405020304" pitchFamily="18" charset="0"/>
                <a:cs typeface="mohammad bold art 1" pitchFamily="2" charset="-78"/>
              </a:rPr>
              <a:t>في </a:t>
            </a:r>
            <a:r>
              <a:rPr lang="ar-KW" sz="2500" dirty="0">
                <a:solidFill>
                  <a:schemeClr val="tx2">
                    <a:lumMod val="50000"/>
                  </a:schemeClr>
                </a:solidFill>
                <a:latin typeface="Calibri" panose="020F0502020204030204" pitchFamily="34" charset="0"/>
                <a:ea typeface="Times New Roman" panose="02020603050405020304" pitchFamily="18" charset="0"/>
                <a:cs typeface="mohammad bold art 1" pitchFamily="2" charset="-78"/>
              </a:rPr>
              <a:t>المملكة العربية السعودية يتم تحديد عدد الأسهم الحرة المتاحة للتداول وذلك بعد استبعاد الأسهم المملوكة من الأطراف التالية:</a:t>
            </a:r>
            <a:endParaRPr lang="en-US" sz="2500" dirty="0">
              <a:solidFill>
                <a:schemeClr val="tx2">
                  <a:lumMod val="50000"/>
                </a:schemeClr>
              </a:solidFill>
              <a:latin typeface="Times New Roman" panose="02020603050405020304" pitchFamily="18" charset="0"/>
              <a:ea typeface="Times New Roman" panose="02020603050405020304" pitchFamily="18" charset="0"/>
            </a:endParaRPr>
          </a:p>
          <a:p>
            <a:pPr marL="1257300" lvl="2" indent="-342900" algn="just" rtl="1" fontAlgn="base">
              <a:lnSpc>
                <a:spcPct val="115000"/>
              </a:lnSpc>
              <a:spcBef>
                <a:spcPts val="600"/>
              </a:spcBef>
              <a:spcAft>
                <a:spcPts val="600"/>
              </a:spcAft>
              <a:buClr>
                <a:srgbClr val="224626"/>
              </a:buClr>
              <a:buSzPct val="150000"/>
              <a:buFont typeface="Arial" panose="020B0604020202020204" pitchFamily="34" charset="0"/>
              <a:buChar char="•"/>
            </a:pPr>
            <a:r>
              <a:rPr lang="ar-KW" sz="2500" dirty="0">
                <a:solidFill>
                  <a:schemeClr val="tx2">
                    <a:lumMod val="50000"/>
                  </a:schemeClr>
                </a:solidFill>
                <a:latin typeface="Calibri" panose="020F0502020204030204" pitchFamily="34" charset="0"/>
                <a:ea typeface="Times New Roman" panose="02020603050405020304" pitchFamily="18" charset="0"/>
                <a:cs typeface="mohammad bold art 1" pitchFamily="2" charset="-78"/>
              </a:rPr>
              <a:t>الجهات والمؤسسات الحكومية.</a:t>
            </a:r>
            <a:endParaRPr lang="en-US" sz="2500" dirty="0">
              <a:solidFill>
                <a:schemeClr val="tx2">
                  <a:lumMod val="50000"/>
                </a:schemeClr>
              </a:solidFill>
              <a:latin typeface="Times New Roman" panose="02020603050405020304" pitchFamily="18" charset="0"/>
              <a:ea typeface="Times New Roman" panose="02020603050405020304" pitchFamily="18" charset="0"/>
            </a:endParaRPr>
          </a:p>
          <a:p>
            <a:pPr marL="1257300" lvl="2" indent="-342900" algn="just" rtl="1" fontAlgn="base">
              <a:lnSpc>
                <a:spcPct val="115000"/>
              </a:lnSpc>
              <a:spcBef>
                <a:spcPts val="600"/>
              </a:spcBef>
              <a:spcAft>
                <a:spcPts val="600"/>
              </a:spcAft>
              <a:buClr>
                <a:srgbClr val="224626"/>
              </a:buClr>
              <a:buSzPct val="150000"/>
              <a:buFont typeface="Arial" panose="020B0604020202020204" pitchFamily="34" charset="0"/>
              <a:buChar char="•"/>
            </a:pPr>
            <a:r>
              <a:rPr lang="ar-KW" sz="2500" dirty="0">
                <a:solidFill>
                  <a:schemeClr val="tx2">
                    <a:lumMod val="50000"/>
                  </a:schemeClr>
                </a:solidFill>
                <a:latin typeface="Calibri" panose="020F0502020204030204" pitchFamily="34" charset="0"/>
                <a:ea typeface="Times New Roman" panose="02020603050405020304" pitchFamily="18" charset="0"/>
                <a:cs typeface="mohammad bold art 1" pitchFamily="2" charset="-78"/>
              </a:rPr>
              <a:t>الشريك الأجنبي إذا كان محظوراً عليه البيع دون موافقة الجهة الإشرافية على أسواق المال.</a:t>
            </a:r>
            <a:endParaRPr lang="en-US" sz="2500" dirty="0">
              <a:solidFill>
                <a:schemeClr val="tx2">
                  <a:lumMod val="50000"/>
                </a:schemeClr>
              </a:solidFill>
              <a:latin typeface="Times New Roman" panose="02020603050405020304" pitchFamily="18" charset="0"/>
              <a:ea typeface="Times New Roman" panose="02020603050405020304" pitchFamily="18" charset="0"/>
            </a:endParaRPr>
          </a:p>
          <a:p>
            <a:pPr marL="1257300" lvl="2" indent="-342900" algn="just" rtl="1" fontAlgn="base">
              <a:lnSpc>
                <a:spcPct val="115000"/>
              </a:lnSpc>
              <a:spcBef>
                <a:spcPts val="600"/>
              </a:spcBef>
              <a:spcAft>
                <a:spcPts val="600"/>
              </a:spcAft>
              <a:buClr>
                <a:srgbClr val="224626"/>
              </a:buClr>
              <a:buSzPct val="150000"/>
              <a:buFont typeface="Arial" panose="020B0604020202020204" pitchFamily="34" charset="0"/>
              <a:buChar char="•"/>
            </a:pPr>
            <a:r>
              <a:rPr lang="ar-KW" sz="2500" dirty="0">
                <a:solidFill>
                  <a:schemeClr val="tx2">
                    <a:lumMod val="50000"/>
                  </a:schemeClr>
                </a:solidFill>
                <a:latin typeface="Calibri" panose="020F0502020204030204" pitchFamily="34" charset="0"/>
                <a:ea typeface="Times New Roman" panose="02020603050405020304" pitchFamily="18" charset="0"/>
                <a:cs typeface="mohammad bold art 1" pitchFamily="2" charset="-78"/>
              </a:rPr>
              <a:t>الشريك المؤسس خلال فترة الحظر.</a:t>
            </a:r>
            <a:endParaRPr lang="en-US" sz="2500" dirty="0">
              <a:solidFill>
                <a:schemeClr val="tx2">
                  <a:lumMod val="50000"/>
                </a:schemeClr>
              </a:solidFill>
              <a:latin typeface="Times New Roman" panose="02020603050405020304" pitchFamily="18" charset="0"/>
              <a:ea typeface="Times New Roman" panose="02020603050405020304" pitchFamily="18" charset="0"/>
            </a:endParaRPr>
          </a:p>
          <a:p>
            <a:pPr marL="1257300" lvl="2" indent="-342900" algn="just" rtl="1" fontAlgn="base">
              <a:lnSpc>
                <a:spcPct val="115000"/>
              </a:lnSpc>
              <a:spcBef>
                <a:spcPts val="600"/>
              </a:spcBef>
              <a:spcAft>
                <a:spcPts val="600"/>
              </a:spcAft>
              <a:buClr>
                <a:srgbClr val="224626"/>
              </a:buClr>
              <a:buSzPct val="150000"/>
              <a:buFont typeface="Arial" panose="020B0604020202020204" pitchFamily="34" charset="0"/>
              <a:buChar char="•"/>
            </a:pPr>
            <a:r>
              <a:rPr lang="ar-KW" sz="2500" dirty="0">
                <a:solidFill>
                  <a:schemeClr val="tx2">
                    <a:lumMod val="50000"/>
                  </a:schemeClr>
                </a:solidFill>
                <a:latin typeface="Calibri" panose="020F0502020204030204" pitchFamily="34" charset="0"/>
                <a:ea typeface="Times New Roman" panose="02020603050405020304" pitchFamily="18" charset="0"/>
                <a:cs typeface="mohammad bold art 1" pitchFamily="2" charset="-78"/>
              </a:rPr>
              <a:t>من يملك 10% أو أكثر من أسهم الشركة.</a:t>
            </a:r>
            <a:endParaRPr lang="en-US" sz="2500" dirty="0">
              <a:solidFill>
                <a:schemeClr val="tx2">
                  <a:lumMod val="50000"/>
                </a:schemeClr>
              </a:solidFill>
              <a:effectLst/>
              <a:latin typeface="Times New Roman" panose="02020603050405020304" pitchFamily="18" charset="0"/>
              <a:ea typeface="Times New Roman" panose="02020603050405020304" pitchFamily="18" charset="0"/>
            </a:endParaRPr>
          </a:p>
        </p:txBody>
      </p:sp>
      <p:pic>
        <p:nvPicPr>
          <p:cNvPr id="8" name="Picture 7"/>
          <p:cNvPicPr>
            <a:picLocks noChangeAspect="1"/>
          </p:cNvPicPr>
          <p:nvPr/>
        </p:nvPicPr>
        <p:blipFill>
          <a:blip r:embed="rId4"/>
          <a:stretch>
            <a:fillRect/>
          </a:stretch>
        </p:blipFill>
        <p:spPr>
          <a:xfrm>
            <a:off x="76200" y="26894"/>
            <a:ext cx="2286000" cy="801315"/>
          </a:xfrm>
          <a:prstGeom prst="rect">
            <a:avLst/>
          </a:prstGeom>
        </p:spPr>
      </p:pic>
      <p:cxnSp>
        <p:nvCxnSpPr>
          <p:cNvPr id="9" name="Straight Connector 8"/>
          <p:cNvCxnSpPr/>
          <p:nvPr/>
        </p:nvCxnSpPr>
        <p:spPr>
          <a:xfrm>
            <a:off x="3261360" y="838200"/>
            <a:ext cx="5577840"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7357732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669" y="682377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Slide Number Placeholder 1"/>
          <p:cNvSpPr>
            <a:spLocks noGrp="1"/>
          </p:cNvSpPr>
          <p:nvPr>
            <p:ph type="sldNum" sz="quarter" idx="12"/>
          </p:nvPr>
        </p:nvSpPr>
        <p:spPr>
          <a:xfrm>
            <a:off x="8305800" y="6569075"/>
            <a:ext cx="453185" cy="365125"/>
          </a:xfrm>
        </p:spPr>
        <p:txBody>
          <a:bodyPr/>
          <a:lstStyle/>
          <a:p>
            <a:fld id="{F9836BBA-1BD7-4313-BE0D-A1F9E859EC5C}" type="slidenum">
              <a:rPr lang="en-US" b="1" smtClean="0">
                <a:latin typeface="Times New Roman" pitchFamily="18" charset="0"/>
                <a:cs typeface="Times New Roman" pitchFamily="18" charset="0"/>
              </a:rPr>
              <a:t>24</a:t>
            </a:fld>
            <a:endParaRPr lang="en-US" b="1" dirty="0">
              <a:latin typeface="Times New Roman" pitchFamily="18" charset="0"/>
              <a:cs typeface="Times New Roman" pitchFamily="18" charset="0"/>
            </a:endParaRPr>
          </a:p>
        </p:txBody>
      </p:sp>
      <p:sp>
        <p:nvSpPr>
          <p:cNvPr id="12" name="Title 1"/>
          <p:cNvSpPr txBox="1">
            <a:spLocks/>
          </p:cNvSpPr>
          <p:nvPr/>
        </p:nvSpPr>
        <p:spPr>
          <a:xfrm>
            <a:off x="2286000" y="74060"/>
            <a:ext cx="6705601" cy="757200"/>
          </a:xfrm>
          <a:prstGeom prst="rect">
            <a:avLst/>
          </a:prstGeom>
        </p:spPr>
        <p:txBody>
          <a:bodyPr anchor="ctr" anchorCtr="0">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rtl="1"/>
            <a:r>
              <a:rPr lang="ar-KW" sz="2600" dirty="0" smtClean="0">
                <a:solidFill>
                  <a:schemeClr val="accent2">
                    <a:lumMod val="50000"/>
                  </a:schemeClr>
                </a:solidFill>
                <a:effectLst>
                  <a:outerShdw blurRad="38100" dist="38100" dir="2700000" algn="tl">
                    <a:srgbClr val="000000">
                      <a:alpha val="43137"/>
                    </a:srgbClr>
                  </a:outerShdw>
                </a:effectLst>
                <a:cs typeface="mohammad bold art 1" pitchFamily="2" charset="-78"/>
              </a:rPr>
              <a:t>رابعا ً: تصورات قيد البحث والدراسة </a:t>
            </a:r>
            <a:endParaRPr lang="en-US" sz="2600" dirty="0">
              <a:solidFill>
                <a:schemeClr val="accent2">
                  <a:lumMod val="50000"/>
                </a:schemeClr>
              </a:solidFill>
              <a:effectLst>
                <a:outerShdw blurRad="38100" dist="38100" dir="2700000" algn="tl">
                  <a:srgbClr val="000000">
                    <a:alpha val="43137"/>
                  </a:srgbClr>
                </a:outerShdw>
              </a:effectLst>
              <a:cs typeface="mohammad bold art 1" pitchFamily="2" charset="-78"/>
            </a:endParaRPr>
          </a:p>
        </p:txBody>
      </p:sp>
      <p:sp>
        <p:nvSpPr>
          <p:cNvPr id="3" name="Rectangle 2"/>
          <p:cNvSpPr/>
          <p:nvPr/>
        </p:nvSpPr>
        <p:spPr>
          <a:xfrm>
            <a:off x="381000" y="1255343"/>
            <a:ext cx="8534400" cy="4535857"/>
          </a:xfrm>
          <a:prstGeom prst="rect">
            <a:avLst/>
          </a:prstGeom>
        </p:spPr>
        <p:txBody>
          <a:bodyPr wrap="square">
            <a:spAutoFit/>
          </a:bodyPr>
          <a:lstStyle/>
          <a:p>
            <a:pPr marL="365760" indent="-365760" algn="just" rtl="1" fontAlgn="base">
              <a:lnSpc>
                <a:spcPct val="115000"/>
              </a:lnSpc>
              <a:spcBef>
                <a:spcPts val="600"/>
              </a:spcBef>
              <a:spcAft>
                <a:spcPts val="600"/>
              </a:spcAft>
              <a:buClr>
                <a:schemeClr val="tx2">
                  <a:lumMod val="50000"/>
                </a:schemeClr>
              </a:buClr>
              <a:buFont typeface="Wingdings" panose="05000000000000000000" pitchFamily="2" charset="2"/>
              <a:buChar char="v"/>
            </a:pPr>
            <a:r>
              <a:rPr lang="ar-KW" sz="2500" dirty="0" smtClean="0">
                <a:solidFill>
                  <a:schemeClr val="tx2">
                    <a:lumMod val="50000"/>
                  </a:schemeClr>
                </a:solidFill>
                <a:effectLst>
                  <a:outerShdw blurRad="38100" dist="38100" dir="2700000" algn="tl">
                    <a:srgbClr val="000000">
                      <a:alpha val="43137"/>
                    </a:srgbClr>
                  </a:outerShdw>
                </a:effectLst>
                <a:latin typeface="Calibri" panose="020F0502020204030204" pitchFamily="34" charset="0"/>
                <a:ea typeface="Times New Roman" panose="02020603050405020304" pitchFamily="18" charset="0"/>
                <a:cs typeface="mohammad bold art 1" pitchFamily="2" charset="-78"/>
              </a:rPr>
              <a:t>أهم التصورات قيد البحث والدراسة</a:t>
            </a:r>
            <a:r>
              <a:rPr lang="ar-KW" sz="2500" dirty="0">
                <a:solidFill>
                  <a:schemeClr val="tx2">
                    <a:lumMod val="50000"/>
                  </a:schemeClr>
                </a:solidFill>
                <a:effectLst>
                  <a:outerShdw blurRad="38100" dist="38100" dir="2700000" algn="tl">
                    <a:srgbClr val="000000">
                      <a:alpha val="43137"/>
                    </a:srgbClr>
                  </a:outerShdw>
                </a:effectLst>
                <a:latin typeface="Calibri" panose="020F0502020204030204" pitchFamily="34" charset="0"/>
                <a:ea typeface="Times New Roman" panose="02020603050405020304" pitchFamily="18" charset="0"/>
                <a:cs typeface="mohammad bold art 1" pitchFamily="2" charset="-78"/>
              </a:rPr>
              <a:t>،</a:t>
            </a:r>
            <a:endParaRPr lang="ar-KW" sz="2500" dirty="0" smtClean="0">
              <a:solidFill>
                <a:schemeClr val="tx2">
                  <a:lumMod val="50000"/>
                </a:schemeClr>
              </a:solidFill>
              <a:effectLst>
                <a:outerShdw blurRad="38100" dist="38100" dir="2700000" algn="tl">
                  <a:srgbClr val="000000">
                    <a:alpha val="43137"/>
                  </a:srgbClr>
                </a:outerShdw>
              </a:effectLst>
              <a:latin typeface="Calibri" panose="020F0502020204030204" pitchFamily="34" charset="0"/>
              <a:ea typeface="Times New Roman" panose="02020603050405020304" pitchFamily="18" charset="0"/>
              <a:cs typeface="mohammad bold art 1" pitchFamily="2" charset="-78"/>
            </a:endParaRPr>
          </a:p>
          <a:p>
            <a:pPr marL="731520" indent="-365760" algn="just" rtl="1" fontAlgn="base">
              <a:lnSpc>
                <a:spcPct val="115000"/>
              </a:lnSpc>
              <a:spcBef>
                <a:spcPts val="600"/>
              </a:spcBef>
              <a:spcAft>
                <a:spcPts val="600"/>
              </a:spcAft>
              <a:buClr>
                <a:schemeClr val="accent3">
                  <a:lumMod val="50000"/>
                </a:schemeClr>
              </a:buClr>
              <a:buFont typeface="Wingdings" panose="05000000000000000000" pitchFamily="2" charset="2"/>
              <a:buChar char="Ø"/>
            </a:pPr>
            <a:r>
              <a:rPr lang="ar-KW" sz="2500" dirty="0" smtClean="0">
                <a:solidFill>
                  <a:schemeClr val="tx2">
                    <a:lumMod val="50000"/>
                  </a:schemeClr>
                </a:solidFill>
                <a:latin typeface="Calibri" panose="020F0502020204030204" pitchFamily="34" charset="0"/>
                <a:ea typeface="Times New Roman" panose="02020603050405020304" pitchFamily="18" charset="0"/>
                <a:cs typeface="mohammad bold art 1" pitchFamily="2" charset="-78"/>
              </a:rPr>
              <a:t>استحداث </a:t>
            </a:r>
            <a:r>
              <a:rPr lang="ar-KW" sz="2500" dirty="0">
                <a:solidFill>
                  <a:schemeClr val="tx2">
                    <a:lumMod val="50000"/>
                  </a:schemeClr>
                </a:solidFill>
                <a:latin typeface="Calibri" panose="020F0502020204030204" pitchFamily="34" charset="0"/>
                <a:ea typeface="Times New Roman" panose="02020603050405020304" pitchFamily="18" charset="0"/>
                <a:cs typeface="mohammad bold art 1" pitchFamily="2" charset="-78"/>
              </a:rPr>
              <a:t>مؤشر وزني جديد يعتمد على عدد الأسهم الحرة المتاحة </a:t>
            </a:r>
            <a:r>
              <a:rPr lang="ar-KW" sz="2500" dirty="0" smtClean="0">
                <a:solidFill>
                  <a:schemeClr val="tx2">
                    <a:lumMod val="50000"/>
                  </a:schemeClr>
                </a:solidFill>
                <a:latin typeface="Calibri" panose="020F0502020204030204" pitchFamily="34" charset="0"/>
                <a:ea typeface="Times New Roman" panose="02020603050405020304" pitchFamily="18" charset="0"/>
                <a:cs typeface="mohammad bold art 1" pitchFamily="2" charset="-78"/>
              </a:rPr>
              <a:t>للتداول.</a:t>
            </a:r>
          </a:p>
          <a:p>
            <a:pPr marL="731520" indent="-365760" algn="just" rtl="1" fontAlgn="base">
              <a:lnSpc>
                <a:spcPct val="115000"/>
              </a:lnSpc>
              <a:spcBef>
                <a:spcPts val="600"/>
              </a:spcBef>
              <a:spcAft>
                <a:spcPts val="600"/>
              </a:spcAft>
              <a:buClr>
                <a:schemeClr val="accent3">
                  <a:lumMod val="50000"/>
                </a:schemeClr>
              </a:buClr>
              <a:buFont typeface="Wingdings" panose="05000000000000000000" pitchFamily="2" charset="2"/>
              <a:buChar char="Ø"/>
            </a:pPr>
            <a:r>
              <a:rPr lang="ar-KW" sz="2500" dirty="0" smtClean="0">
                <a:solidFill>
                  <a:schemeClr val="tx2">
                    <a:lumMod val="50000"/>
                  </a:schemeClr>
                </a:solidFill>
                <a:latin typeface="Calibri" panose="020F0502020204030204" pitchFamily="34" charset="0"/>
                <a:ea typeface="Times New Roman" panose="02020603050405020304" pitchFamily="18" charset="0"/>
                <a:cs typeface="mohammad bold art 1" pitchFamily="2" charset="-78"/>
              </a:rPr>
              <a:t>استحداث </a:t>
            </a:r>
            <a:r>
              <a:rPr lang="ar-KW" sz="2500" dirty="0">
                <a:solidFill>
                  <a:schemeClr val="tx2">
                    <a:lumMod val="50000"/>
                  </a:schemeClr>
                </a:solidFill>
                <a:latin typeface="Calibri" panose="020F0502020204030204" pitchFamily="34" charset="0"/>
                <a:ea typeface="Times New Roman" panose="02020603050405020304" pitchFamily="18" charset="0"/>
                <a:cs typeface="mohammad bold art 1" pitchFamily="2" charset="-78"/>
              </a:rPr>
              <a:t>مؤشرات جديدة وزنية تعتمد على عدد الأسهم الحرة لتتبع حركة أسعار أسهم الشركات ذات القيم السوقية الصغيرة والمتوسطة والكبيرة (مؤشرات الشركات الصغيرة والمتوسطة والكبيرة)، إضافةً إلى مؤشرات </a:t>
            </a:r>
            <a:r>
              <a:rPr lang="ar-KW" sz="2500" dirty="0" smtClean="0">
                <a:solidFill>
                  <a:schemeClr val="tx2">
                    <a:lumMod val="50000"/>
                  </a:schemeClr>
                </a:solidFill>
                <a:latin typeface="Calibri" panose="020F0502020204030204" pitchFamily="34" charset="0"/>
                <a:ea typeface="Times New Roman" panose="02020603050405020304" pitchFamily="18" charset="0"/>
                <a:cs typeface="mohammad bold art 1" pitchFamily="2" charset="-78"/>
              </a:rPr>
              <a:t>القطاعات.</a:t>
            </a:r>
          </a:p>
          <a:p>
            <a:pPr marL="731520" indent="-365760" algn="just" rtl="1" fontAlgn="base">
              <a:lnSpc>
                <a:spcPct val="115000"/>
              </a:lnSpc>
              <a:spcBef>
                <a:spcPts val="600"/>
              </a:spcBef>
              <a:spcAft>
                <a:spcPts val="600"/>
              </a:spcAft>
              <a:buClr>
                <a:schemeClr val="accent3">
                  <a:lumMod val="50000"/>
                </a:schemeClr>
              </a:buClr>
              <a:buFont typeface="Wingdings" panose="05000000000000000000" pitchFamily="2" charset="2"/>
              <a:buChar char="Ø"/>
            </a:pPr>
            <a:r>
              <a:rPr lang="ar-KW" sz="2500" dirty="0" smtClean="0">
                <a:solidFill>
                  <a:schemeClr val="tx2">
                    <a:lumMod val="50000"/>
                  </a:schemeClr>
                </a:solidFill>
                <a:latin typeface="Calibri" panose="020F0502020204030204" pitchFamily="34" charset="0"/>
                <a:ea typeface="Times New Roman" panose="02020603050405020304" pitchFamily="18" charset="0"/>
                <a:cs typeface="mohammad bold art 1" pitchFamily="2" charset="-78"/>
              </a:rPr>
              <a:t>استحداث </a:t>
            </a:r>
            <a:r>
              <a:rPr lang="ar-KW" sz="2500" dirty="0">
                <a:solidFill>
                  <a:schemeClr val="tx2">
                    <a:lumMod val="50000"/>
                  </a:schemeClr>
                </a:solidFill>
                <a:latin typeface="Calibri" panose="020F0502020204030204" pitchFamily="34" charset="0"/>
                <a:ea typeface="Times New Roman" panose="02020603050405020304" pitchFamily="18" charset="0"/>
                <a:cs typeface="mohammad bold art 1" pitchFamily="2" charset="-78"/>
              </a:rPr>
              <a:t>مؤشر وزني يعتمد على عدد الأسهم الحرة لتتبع حركة أسعار أسهم الشركات المتوافقة مع الشريعة الإسلامية</a:t>
            </a:r>
            <a:r>
              <a:rPr lang="ar-KW" sz="2500" dirty="0" smtClean="0">
                <a:solidFill>
                  <a:schemeClr val="tx2">
                    <a:lumMod val="50000"/>
                  </a:schemeClr>
                </a:solidFill>
                <a:latin typeface="Calibri" panose="020F0502020204030204" pitchFamily="34" charset="0"/>
                <a:ea typeface="Times New Roman" panose="02020603050405020304" pitchFamily="18" charset="0"/>
                <a:cs typeface="mohammad bold art 1" pitchFamily="2" charset="-78"/>
              </a:rPr>
              <a:t>.</a:t>
            </a:r>
            <a:endParaRPr lang="en-US" sz="2500" dirty="0">
              <a:solidFill>
                <a:schemeClr val="tx2">
                  <a:lumMod val="50000"/>
                </a:schemeClr>
              </a:solidFill>
              <a:latin typeface="Times New Roman" panose="02020603050405020304" pitchFamily="18" charset="0"/>
              <a:ea typeface="Times New Roman" panose="02020603050405020304" pitchFamily="18" charset="0"/>
              <a:cs typeface="mohammad bold art 1" pitchFamily="2" charset="-78"/>
            </a:endParaRPr>
          </a:p>
        </p:txBody>
      </p:sp>
      <p:pic>
        <p:nvPicPr>
          <p:cNvPr id="11" name="Picture 10"/>
          <p:cNvPicPr>
            <a:picLocks noChangeAspect="1"/>
          </p:cNvPicPr>
          <p:nvPr/>
        </p:nvPicPr>
        <p:blipFill>
          <a:blip r:embed="rId4"/>
          <a:stretch>
            <a:fillRect/>
          </a:stretch>
        </p:blipFill>
        <p:spPr>
          <a:xfrm>
            <a:off x="76200" y="26894"/>
            <a:ext cx="2286000" cy="801315"/>
          </a:xfrm>
          <a:prstGeom prst="rect">
            <a:avLst/>
          </a:prstGeom>
        </p:spPr>
      </p:pic>
      <p:cxnSp>
        <p:nvCxnSpPr>
          <p:cNvPr id="13" name="Straight Connector 12"/>
          <p:cNvCxnSpPr/>
          <p:nvPr/>
        </p:nvCxnSpPr>
        <p:spPr>
          <a:xfrm>
            <a:off x="3261360" y="838200"/>
            <a:ext cx="5577840"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3889010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976064" y="2463031"/>
            <a:ext cx="7772400" cy="1470025"/>
          </a:xfrm>
          <a:prstGeom prst="rect">
            <a:avLst/>
          </a:prstGeom>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rtl="1"/>
            <a:r>
              <a:rPr lang="ar-KW" sz="6600" b="1" dirty="0">
                <a:solidFill>
                  <a:schemeClr val="bg2">
                    <a:lumMod val="50000"/>
                  </a:schemeClr>
                </a:solidFill>
                <a:cs typeface="+mn-cs"/>
              </a:rPr>
              <a:t>شــكــراً</a:t>
            </a:r>
            <a:endParaRPr lang="en-GB" sz="6600" b="1" dirty="0">
              <a:solidFill>
                <a:schemeClr val="bg2">
                  <a:lumMod val="50000"/>
                </a:schemeClr>
              </a:solidFill>
              <a:cs typeface="+mn-cs"/>
            </a:endParaRPr>
          </a:p>
        </p:txBody>
      </p:sp>
      <p:pic>
        <p:nvPicPr>
          <p:cNvPr id="4" name="Picture 3"/>
          <p:cNvPicPr>
            <a:picLocks noChangeAspect="1"/>
          </p:cNvPicPr>
          <p:nvPr/>
        </p:nvPicPr>
        <p:blipFill>
          <a:blip r:embed="rId2"/>
          <a:stretch>
            <a:fillRect/>
          </a:stretch>
        </p:blipFill>
        <p:spPr>
          <a:xfrm>
            <a:off x="0" y="1"/>
            <a:ext cx="1952128" cy="6857999"/>
          </a:xfrm>
          <a:prstGeom prst="rect">
            <a:avLst/>
          </a:prstGeom>
        </p:spPr>
      </p:pic>
    </p:spTree>
    <p:extLst>
      <p:ext uri="{BB962C8B-B14F-4D97-AF65-F5344CB8AC3E}">
        <p14:creationId xmlns:p14="http://schemas.microsoft.com/office/powerpoint/2010/main" val="45092797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669" y="682377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Slide Number Placeholder 1"/>
          <p:cNvSpPr>
            <a:spLocks noGrp="1"/>
          </p:cNvSpPr>
          <p:nvPr>
            <p:ph type="sldNum" sz="quarter" idx="12"/>
          </p:nvPr>
        </p:nvSpPr>
        <p:spPr>
          <a:xfrm>
            <a:off x="8454185" y="6569075"/>
            <a:ext cx="304800" cy="365125"/>
          </a:xfrm>
        </p:spPr>
        <p:txBody>
          <a:bodyPr/>
          <a:lstStyle/>
          <a:p>
            <a:fld id="{F9836BBA-1BD7-4313-BE0D-A1F9E859EC5C}" type="slidenum">
              <a:rPr lang="en-US" b="1" smtClean="0">
                <a:latin typeface="Times New Roman" pitchFamily="18" charset="0"/>
                <a:cs typeface="Times New Roman" pitchFamily="18" charset="0"/>
              </a:rPr>
              <a:t>3</a:t>
            </a:fld>
            <a:endParaRPr lang="en-US" b="1" dirty="0">
              <a:latin typeface="Times New Roman" pitchFamily="18" charset="0"/>
              <a:cs typeface="Times New Roman" pitchFamily="18" charset="0"/>
            </a:endParaRPr>
          </a:p>
        </p:txBody>
      </p:sp>
      <p:sp>
        <p:nvSpPr>
          <p:cNvPr id="12" name="Title 1"/>
          <p:cNvSpPr txBox="1">
            <a:spLocks/>
          </p:cNvSpPr>
          <p:nvPr/>
        </p:nvSpPr>
        <p:spPr>
          <a:xfrm>
            <a:off x="2286000" y="127882"/>
            <a:ext cx="6705601" cy="757200"/>
          </a:xfrm>
          <a:prstGeom prst="rect">
            <a:avLst/>
          </a:prstGeom>
        </p:spPr>
        <p:txBody>
          <a:bodyPr anchor="ctr" anchorCtr="0">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rtl="1"/>
            <a:r>
              <a:rPr lang="ar-KW" sz="2600" dirty="0" smtClean="0">
                <a:solidFill>
                  <a:schemeClr val="accent2">
                    <a:lumMod val="50000"/>
                  </a:schemeClr>
                </a:solidFill>
                <a:effectLst>
                  <a:outerShdw blurRad="38100" dist="38100" dir="2700000" algn="tl">
                    <a:srgbClr val="000000">
                      <a:alpha val="43137"/>
                    </a:srgbClr>
                  </a:outerShdw>
                </a:effectLst>
                <a:cs typeface="mohammad bold art 1" pitchFamily="2" charset="-78"/>
              </a:rPr>
              <a:t>أولاً: نظرة عامة عن مؤشرات أسعار الأسهم</a:t>
            </a:r>
            <a:endParaRPr lang="en-US" sz="2600" dirty="0">
              <a:solidFill>
                <a:schemeClr val="accent2">
                  <a:lumMod val="50000"/>
                </a:schemeClr>
              </a:solidFill>
              <a:effectLst>
                <a:outerShdw blurRad="38100" dist="38100" dir="2700000" algn="tl">
                  <a:srgbClr val="000000">
                    <a:alpha val="43137"/>
                  </a:srgbClr>
                </a:outerShdw>
              </a:effectLst>
              <a:cs typeface="mohammad bold art 1" pitchFamily="2" charset="-78"/>
            </a:endParaRPr>
          </a:p>
        </p:txBody>
      </p:sp>
      <p:sp>
        <p:nvSpPr>
          <p:cNvPr id="3" name="Rectangle 2"/>
          <p:cNvSpPr/>
          <p:nvPr/>
        </p:nvSpPr>
        <p:spPr>
          <a:xfrm>
            <a:off x="381000" y="1270098"/>
            <a:ext cx="8519160" cy="4689745"/>
          </a:xfrm>
          <a:prstGeom prst="rect">
            <a:avLst/>
          </a:prstGeom>
        </p:spPr>
        <p:txBody>
          <a:bodyPr wrap="square">
            <a:spAutoFit/>
          </a:bodyPr>
          <a:lstStyle/>
          <a:p>
            <a:pPr marL="342900" indent="-342900" algn="just" rtl="1" fontAlgn="base">
              <a:lnSpc>
                <a:spcPct val="115000"/>
              </a:lnSpc>
              <a:spcAft>
                <a:spcPts val="600"/>
              </a:spcAft>
              <a:buClr>
                <a:schemeClr val="tx2">
                  <a:lumMod val="50000"/>
                </a:schemeClr>
              </a:buClr>
              <a:buFont typeface="Wingdings" panose="05000000000000000000" pitchFamily="2" charset="2"/>
              <a:buChar char="v"/>
            </a:pPr>
            <a:r>
              <a:rPr lang="ar-KW" sz="2500" dirty="0">
                <a:solidFill>
                  <a:schemeClr val="tx2">
                    <a:lumMod val="50000"/>
                  </a:schemeClr>
                </a:solidFill>
                <a:latin typeface="Calibri" panose="020F0502020204030204" pitchFamily="34" charset="0"/>
                <a:ea typeface="Times New Roman" panose="02020603050405020304" pitchFamily="18" charset="0"/>
                <a:cs typeface="mohammad bold art 1" pitchFamily="2" charset="-78"/>
              </a:rPr>
              <a:t>يُعرف مؤشر أسعار الأسهم على أنه </a:t>
            </a:r>
            <a:r>
              <a:rPr lang="ar-KW" sz="2500" dirty="0">
                <a:solidFill>
                  <a:schemeClr val="tx2">
                    <a:lumMod val="50000"/>
                  </a:schemeClr>
                </a:solidFill>
                <a:effectLst>
                  <a:outerShdw blurRad="38100" dist="38100" dir="2700000" algn="tl">
                    <a:srgbClr val="000000">
                      <a:alpha val="43137"/>
                    </a:srgbClr>
                  </a:outerShdw>
                </a:effectLst>
                <a:latin typeface="Calibri" panose="020F0502020204030204" pitchFamily="34" charset="0"/>
                <a:ea typeface="Times New Roman" panose="02020603050405020304" pitchFamily="18" charset="0"/>
                <a:cs typeface="mohammad bold art 1" pitchFamily="2" charset="-78"/>
              </a:rPr>
              <a:t>مقياس كمي/إحصائي</a:t>
            </a:r>
            <a:r>
              <a:rPr lang="ar-KW" sz="2500" dirty="0">
                <a:solidFill>
                  <a:schemeClr val="tx2">
                    <a:lumMod val="50000"/>
                  </a:schemeClr>
                </a:solidFill>
                <a:latin typeface="Calibri" panose="020F0502020204030204" pitchFamily="34" charset="0"/>
                <a:ea typeface="Times New Roman" panose="02020603050405020304" pitchFamily="18" charset="0"/>
                <a:cs typeface="mohammad bold art 1" pitchFamily="2" charset="-78"/>
              </a:rPr>
              <a:t> يتتبع التغيرات في حركة أسعار أسهم الشركات المكونة له (المتضمنة في المؤشر) عبر الوقت. </a:t>
            </a:r>
            <a:endParaRPr lang="en-US" sz="2500" dirty="0">
              <a:solidFill>
                <a:schemeClr val="tx2">
                  <a:lumMod val="50000"/>
                </a:schemeClr>
              </a:solidFill>
              <a:cs typeface="mohammad bold art 1" pitchFamily="2" charset="-78"/>
            </a:endParaRPr>
          </a:p>
          <a:p>
            <a:pPr marL="342900" indent="-342900" algn="just" rtl="1" fontAlgn="base">
              <a:lnSpc>
                <a:spcPct val="115000"/>
              </a:lnSpc>
              <a:spcBef>
                <a:spcPts val="1200"/>
              </a:spcBef>
              <a:spcAft>
                <a:spcPts val="600"/>
              </a:spcAft>
              <a:buClr>
                <a:schemeClr val="accent3">
                  <a:lumMod val="50000"/>
                </a:schemeClr>
              </a:buClr>
              <a:buFont typeface="Wingdings" panose="05000000000000000000" pitchFamily="2" charset="2"/>
              <a:buChar char="Ø"/>
            </a:pPr>
            <a:r>
              <a:rPr lang="ar-KW" sz="2500" dirty="0" smtClean="0">
                <a:solidFill>
                  <a:schemeClr val="tx2">
                    <a:lumMod val="50000"/>
                  </a:schemeClr>
                </a:solidFill>
                <a:latin typeface="Calibri" panose="020F0502020204030204" pitchFamily="34" charset="0"/>
                <a:ea typeface="Times New Roman" panose="02020603050405020304" pitchFamily="18" charset="0"/>
                <a:cs typeface="mohammad bold art 1" pitchFamily="2" charset="-78"/>
              </a:rPr>
              <a:t>تنحصر </a:t>
            </a:r>
            <a:r>
              <a:rPr lang="ar-KW" sz="2500" dirty="0">
                <a:solidFill>
                  <a:schemeClr val="tx2">
                    <a:lumMod val="50000"/>
                  </a:schemeClr>
                </a:solidFill>
                <a:latin typeface="Calibri" panose="020F0502020204030204" pitchFamily="34" charset="0"/>
                <a:ea typeface="Times New Roman" panose="02020603050405020304" pitchFamily="18" charset="0"/>
                <a:cs typeface="mohammad bold art 1" pitchFamily="2" charset="-78"/>
              </a:rPr>
              <a:t>الاختلافات بين المؤشرات المستخدمة في أسواق الأوراق المالية </a:t>
            </a:r>
            <a:r>
              <a:rPr lang="ar-KW" sz="2500" dirty="0">
                <a:solidFill>
                  <a:schemeClr val="tx2">
                    <a:lumMod val="50000"/>
                  </a:schemeClr>
                </a:solidFill>
                <a:effectLst>
                  <a:outerShdw blurRad="38100" dist="38100" dir="2700000" algn="tl">
                    <a:srgbClr val="000000">
                      <a:alpha val="43137"/>
                    </a:srgbClr>
                  </a:outerShdw>
                </a:effectLst>
                <a:latin typeface="Calibri" panose="020F0502020204030204" pitchFamily="34" charset="0"/>
                <a:ea typeface="Times New Roman" panose="02020603050405020304" pitchFamily="18" charset="0"/>
                <a:cs typeface="mohammad bold art 1" pitchFamily="2" charset="-78"/>
              </a:rPr>
              <a:t>بثلاث نقاط رئيسية</a:t>
            </a:r>
            <a:r>
              <a:rPr lang="ar-KW" sz="2500" dirty="0">
                <a:solidFill>
                  <a:schemeClr val="tx2">
                    <a:lumMod val="50000"/>
                  </a:schemeClr>
                </a:solidFill>
                <a:latin typeface="Calibri" panose="020F0502020204030204" pitchFamily="34" charset="0"/>
                <a:ea typeface="Times New Roman" panose="02020603050405020304" pitchFamily="18" charset="0"/>
                <a:cs typeface="mohammad bold art 1" pitchFamily="2" charset="-78"/>
              </a:rPr>
              <a:t>، وهي:</a:t>
            </a:r>
            <a:endParaRPr lang="en-US" sz="2500" dirty="0">
              <a:solidFill>
                <a:schemeClr val="tx2">
                  <a:lumMod val="50000"/>
                </a:schemeClr>
              </a:solidFill>
              <a:latin typeface="Times New Roman" panose="02020603050405020304" pitchFamily="18" charset="0"/>
              <a:ea typeface="Times New Roman" panose="02020603050405020304" pitchFamily="18" charset="0"/>
              <a:cs typeface="mohammad bold art 1" pitchFamily="2" charset="-78"/>
            </a:endParaRPr>
          </a:p>
          <a:p>
            <a:pPr marL="731520" lvl="1" indent="-365760" algn="just" rtl="1">
              <a:lnSpc>
                <a:spcPct val="115000"/>
              </a:lnSpc>
              <a:spcAft>
                <a:spcPts val="1200"/>
              </a:spcAft>
              <a:buClr>
                <a:schemeClr val="accent3">
                  <a:lumMod val="50000"/>
                </a:schemeClr>
              </a:buClr>
              <a:buSzPct val="100000"/>
              <a:buFont typeface="Wingdings" panose="05000000000000000000" pitchFamily="2" charset="2"/>
              <a:buChar char="q"/>
            </a:pPr>
            <a:r>
              <a:rPr lang="ar-KW" sz="2500" dirty="0">
                <a:solidFill>
                  <a:schemeClr val="tx2">
                    <a:lumMod val="50000"/>
                  </a:schemeClr>
                </a:solidFill>
                <a:latin typeface="Calibri" panose="020F0502020204030204" pitchFamily="34" charset="0"/>
                <a:ea typeface="Times New Roman" panose="02020603050405020304" pitchFamily="18" charset="0"/>
                <a:cs typeface="mohammad bold art 1" pitchFamily="2" charset="-78"/>
              </a:rPr>
              <a:t>طريقة حساب المؤشر (الصيغة الرياضية</a:t>
            </a:r>
            <a:r>
              <a:rPr lang="ar-KW" sz="2500" dirty="0" smtClean="0">
                <a:solidFill>
                  <a:schemeClr val="tx2">
                    <a:lumMod val="50000"/>
                  </a:schemeClr>
                </a:solidFill>
                <a:latin typeface="Calibri" panose="020F0502020204030204" pitchFamily="34" charset="0"/>
                <a:ea typeface="Times New Roman" panose="02020603050405020304" pitchFamily="18" charset="0"/>
                <a:cs typeface="mohammad bold art 1" pitchFamily="2" charset="-78"/>
              </a:rPr>
              <a:t>).</a:t>
            </a:r>
          </a:p>
          <a:p>
            <a:pPr marL="731520" lvl="1" indent="-365760" algn="just" rtl="1">
              <a:lnSpc>
                <a:spcPct val="115000"/>
              </a:lnSpc>
              <a:spcAft>
                <a:spcPts val="1200"/>
              </a:spcAft>
              <a:buClr>
                <a:schemeClr val="accent3">
                  <a:lumMod val="50000"/>
                </a:schemeClr>
              </a:buClr>
              <a:buSzPct val="100000"/>
              <a:buFont typeface="Wingdings" panose="05000000000000000000" pitchFamily="2" charset="2"/>
              <a:buChar char="q"/>
            </a:pPr>
            <a:r>
              <a:rPr lang="ar-KW" sz="2500" dirty="0">
                <a:solidFill>
                  <a:schemeClr val="tx2">
                    <a:lumMod val="50000"/>
                  </a:schemeClr>
                </a:solidFill>
                <a:latin typeface="Calibri" panose="020F0502020204030204" pitchFamily="34" charset="0"/>
                <a:ea typeface="Times New Roman" panose="02020603050405020304" pitchFamily="18" charset="0"/>
                <a:cs typeface="mohammad bold art 1" pitchFamily="2" charset="-78"/>
              </a:rPr>
              <a:t>ا</a:t>
            </a:r>
            <a:r>
              <a:rPr lang="ar-KW" sz="2500" dirty="0" smtClean="0">
                <a:solidFill>
                  <a:schemeClr val="tx2">
                    <a:lumMod val="50000"/>
                  </a:schemeClr>
                </a:solidFill>
                <a:latin typeface="Calibri" panose="020F0502020204030204" pitchFamily="34" charset="0"/>
                <a:ea typeface="Times New Roman" panose="02020603050405020304" pitchFamily="18" charset="0"/>
                <a:cs typeface="mohammad bold art 1" pitchFamily="2" charset="-78"/>
              </a:rPr>
              <a:t>لأوزان </a:t>
            </a:r>
            <a:r>
              <a:rPr lang="ar-KW" sz="2500" dirty="0">
                <a:solidFill>
                  <a:schemeClr val="tx2">
                    <a:lumMod val="50000"/>
                  </a:schemeClr>
                </a:solidFill>
                <a:latin typeface="Calibri" panose="020F0502020204030204" pitchFamily="34" charset="0"/>
                <a:ea typeface="Times New Roman" panose="02020603050405020304" pitchFamily="18" charset="0"/>
                <a:cs typeface="mohammad bold art 1" pitchFamily="2" charset="-78"/>
              </a:rPr>
              <a:t>المستخدمة والتي تبين الأهمية النسبية لكل شركة متضمنة في </a:t>
            </a:r>
            <a:r>
              <a:rPr lang="ar-KW" sz="2500" dirty="0" smtClean="0">
                <a:solidFill>
                  <a:schemeClr val="tx2">
                    <a:lumMod val="50000"/>
                  </a:schemeClr>
                </a:solidFill>
                <a:latin typeface="Calibri" panose="020F0502020204030204" pitchFamily="34" charset="0"/>
                <a:ea typeface="Times New Roman" panose="02020603050405020304" pitchFamily="18" charset="0"/>
                <a:cs typeface="mohammad bold art 1" pitchFamily="2" charset="-78"/>
              </a:rPr>
              <a:t>المؤشر.</a:t>
            </a:r>
          </a:p>
          <a:p>
            <a:pPr marL="731520" lvl="1" indent="-365760" algn="just" rtl="1">
              <a:lnSpc>
                <a:spcPct val="115000"/>
              </a:lnSpc>
              <a:spcAft>
                <a:spcPts val="1200"/>
              </a:spcAft>
              <a:buClr>
                <a:schemeClr val="accent3">
                  <a:lumMod val="50000"/>
                </a:schemeClr>
              </a:buClr>
              <a:buSzPct val="100000"/>
              <a:buFont typeface="Wingdings" panose="05000000000000000000" pitchFamily="2" charset="2"/>
              <a:buChar char="q"/>
            </a:pPr>
            <a:r>
              <a:rPr lang="ar-KW" sz="2500" dirty="0" smtClean="0">
                <a:solidFill>
                  <a:schemeClr val="tx2">
                    <a:lumMod val="50000"/>
                  </a:schemeClr>
                </a:solidFill>
                <a:latin typeface="Calibri" panose="020F0502020204030204" pitchFamily="34" charset="0"/>
                <a:ea typeface="Times New Roman" panose="02020603050405020304" pitchFamily="18" charset="0"/>
                <a:cs typeface="mohammad bold art 1" pitchFamily="2" charset="-78"/>
              </a:rPr>
              <a:t>عدد </a:t>
            </a:r>
            <a:r>
              <a:rPr lang="ar-KW" sz="2500" dirty="0">
                <a:solidFill>
                  <a:schemeClr val="tx2">
                    <a:lumMod val="50000"/>
                  </a:schemeClr>
                </a:solidFill>
                <a:latin typeface="Calibri" panose="020F0502020204030204" pitchFamily="34" charset="0"/>
                <a:ea typeface="Times New Roman" panose="02020603050405020304" pitchFamily="18" charset="0"/>
                <a:cs typeface="mohammad bold art 1" pitchFamily="2" charset="-78"/>
              </a:rPr>
              <a:t>وطبيعة أنشطة الشركات المكونة للمؤشر.</a:t>
            </a:r>
            <a:endParaRPr lang="en-US" sz="2500" dirty="0">
              <a:solidFill>
                <a:schemeClr val="tx2">
                  <a:lumMod val="50000"/>
                </a:schemeClr>
              </a:solidFill>
              <a:latin typeface="Times New Roman" panose="02020603050405020304" pitchFamily="18" charset="0"/>
              <a:ea typeface="Times New Roman" panose="02020603050405020304" pitchFamily="18" charset="0"/>
              <a:cs typeface="mohammad bold art 1" pitchFamily="2" charset="-78"/>
            </a:endParaRPr>
          </a:p>
        </p:txBody>
      </p:sp>
      <p:pic>
        <p:nvPicPr>
          <p:cNvPr id="8" name="Picture 7"/>
          <p:cNvPicPr>
            <a:picLocks noChangeAspect="1"/>
          </p:cNvPicPr>
          <p:nvPr/>
        </p:nvPicPr>
        <p:blipFill>
          <a:blip r:embed="rId4"/>
          <a:stretch>
            <a:fillRect/>
          </a:stretch>
        </p:blipFill>
        <p:spPr>
          <a:xfrm>
            <a:off x="76200" y="26894"/>
            <a:ext cx="2286000" cy="801315"/>
          </a:xfrm>
          <a:prstGeom prst="rect">
            <a:avLst/>
          </a:prstGeom>
        </p:spPr>
      </p:pic>
      <p:cxnSp>
        <p:nvCxnSpPr>
          <p:cNvPr id="9" name="Straight Connector 8"/>
          <p:cNvCxnSpPr/>
          <p:nvPr/>
        </p:nvCxnSpPr>
        <p:spPr>
          <a:xfrm>
            <a:off x="3261360" y="838200"/>
            <a:ext cx="5577840"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2555195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5" name="Straight Arrow Connector 14"/>
          <p:cNvCxnSpPr/>
          <p:nvPr/>
        </p:nvCxnSpPr>
        <p:spPr>
          <a:xfrm flipH="1">
            <a:off x="4492752" y="3733800"/>
            <a:ext cx="1371600" cy="0"/>
          </a:xfrm>
          <a:prstGeom prst="straightConnector1">
            <a:avLst/>
          </a:prstGeom>
          <a:ln w="38100">
            <a:solidFill>
              <a:schemeClr val="accent3">
                <a:lumMod val="50000"/>
              </a:schemeClr>
            </a:solidFill>
            <a:headEnd type="diamond"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a:endCxn id="5" idx="3"/>
          </p:cNvCxnSpPr>
          <p:nvPr/>
        </p:nvCxnSpPr>
        <p:spPr>
          <a:xfrm flipH="1">
            <a:off x="4495800" y="2667000"/>
            <a:ext cx="1371600" cy="0"/>
          </a:xfrm>
          <a:prstGeom prst="straightConnector1">
            <a:avLst/>
          </a:prstGeom>
          <a:ln w="38100">
            <a:solidFill>
              <a:schemeClr val="accent3">
                <a:lumMod val="50000"/>
              </a:schemeClr>
            </a:solidFill>
            <a:headEnd type="diamond" w="med" len="med"/>
            <a:tailEnd type="triangle" w="med" len="med"/>
          </a:ln>
        </p:spPr>
        <p:style>
          <a:lnRef idx="1">
            <a:schemeClr val="accent1"/>
          </a:lnRef>
          <a:fillRef idx="0">
            <a:schemeClr val="accent1"/>
          </a:fillRef>
          <a:effectRef idx="0">
            <a:schemeClr val="accent1"/>
          </a:effectRef>
          <a:fontRef idx="minor">
            <a:schemeClr val="tx1"/>
          </a:fontRef>
        </p:style>
      </p:cxnSp>
      <p:pic>
        <p:nvPicPr>
          <p:cNvPr id="7"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669" y="682377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Slide Number Placeholder 1"/>
          <p:cNvSpPr>
            <a:spLocks noGrp="1"/>
          </p:cNvSpPr>
          <p:nvPr>
            <p:ph type="sldNum" sz="quarter" idx="12"/>
          </p:nvPr>
        </p:nvSpPr>
        <p:spPr>
          <a:xfrm>
            <a:off x="8454185" y="6569075"/>
            <a:ext cx="304800" cy="365125"/>
          </a:xfrm>
        </p:spPr>
        <p:txBody>
          <a:bodyPr/>
          <a:lstStyle/>
          <a:p>
            <a:fld id="{F9836BBA-1BD7-4313-BE0D-A1F9E859EC5C}" type="slidenum">
              <a:rPr lang="en-US" b="1" smtClean="0">
                <a:latin typeface="Times New Roman" pitchFamily="18" charset="0"/>
                <a:cs typeface="Times New Roman" pitchFamily="18" charset="0"/>
              </a:rPr>
              <a:t>4</a:t>
            </a:fld>
            <a:endParaRPr lang="en-US" b="1" dirty="0">
              <a:latin typeface="Times New Roman" pitchFamily="18" charset="0"/>
              <a:cs typeface="Times New Roman" pitchFamily="18" charset="0"/>
            </a:endParaRPr>
          </a:p>
        </p:txBody>
      </p:sp>
      <p:sp>
        <p:nvSpPr>
          <p:cNvPr id="12" name="Title 1"/>
          <p:cNvSpPr txBox="1">
            <a:spLocks/>
          </p:cNvSpPr>
          <p:nvPr/>
        </p:nvSpPr>
        <p:spPr>
          <a:xfrm>
            <a:off x="2286000" y="74060"/>
            <a:ext cx="6705601" cy="757200"/>
          </a:xfrm>
          <a:prstGeom prst="rect">
            <a:avLst/>
          </a:prstGeom>
        </p:spPr>
        <p:txBody>
          <a:bodyPr anchor="ctr" anchorCtr="0">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rtl="1"/>
            <a:r>
              <a:rPr lang="ar-KW" sz="2600" dirty="0" smtClean="0">
                <a:solidFill>
                  <a:schemeClr val="accent2">
                    <a:lumMod val="50000"/>
                  </a:schemeClr>
                </a:solidFill>
                <a:effectLst>
                  <a:outerShdw blurRad="38100" dist="38100" dir="2700000" algn="tl">
                    <a:srgbClr val="000000">
                      <a:alpha val="43137"/>
                    </a:srgbClr>
                  </a:outerShdw>
                </a:effectLst>
                <a:cs typeface="mohammad bold art 1" pitchFamily="2" charset="-78"/>
              </a:rPr>
              <a:t>تابع – أولاً ... نظرة عامة عن مؤشرات أسعار الأسهم</a:t>
            </a:r>
            <a:endParaRPr lang="en-US" sz="2600" dirty="0">
              <a:solidFill>
                <a:schemeClr val="accent2">
                  <a:lumMod val="50000"/>
                </a:schemeClr>
              </a:solidFill>
              <a:effectLst>
                <a:outerShdw blurRad="38100" dist="38100" dir="2700000" algn="tl">
                  <a:srgbClr val="000000">
                    <a:alpha val="43137"/>
                  </a:srgbClr>
                </a:outerShdw>
              </a:effectLst>
              <a:cs typeface="mohammad bold art 1" pitchFamily="2" charset="-78"/>
            </a:endParaRPr>
          </a:p>
        </p:txBody>
      </p:sp>
      <p:sp>
        <p:nvSpPr>
          <p:cNvPr id="3" name="Rectangle 2"/>
          <p:cNvSpPr/>
          <p:nvPr/>
        </p:nvSpPr>
        <p:spPr>
          <a:xfrm>
            <a:off x="167640" y="946934"/>
            <a:ext cx="8747760" cy="1039708"/>
          </a:xfrm>
          <a:prstGeom prst="rect">
            <a:avLst/>
          </a:prstGeom>
        </p:spPr>
        <p:txBody>
          <a:bodyPr wrap="square">
            <a:spAutoFit/>
          </a:bodyPr>
          <a:lstStyle/>
          <a:p>
            <a:pPr marL="342900" indent="-342900" algn="just" rtl="1">
              <a:lnSpc>
                <a:spcPct val="115000"/>
              </a:lnSpc>
              <a:spcBef>
                <a:spcPts val="1200"/>
              </a:spcBef>
              <a:spcAft>
                <a:spcPts val="600"/>
              </a:spcAft>
              <a:buFont typeface="Wingdings" panose="05000000000000000000" pitchFamily="2" charset="2"/>
              <a:buChar char="q"/>
            </a:pPr>
            <a:r>
              <a:rPr lang="ar-KW" sz="2500" b="1" dirty="0">
                <a:solidFill>
                  <a:srgbClr val="224626"/>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mohammad bold art 1" pitchFamily="2" charset="-78"/>
              </a:rPr>
              <a:t>طريقة حساب المؤشرات والأوزان المستخدمة فيها</a:t>
            </a:r>
            <a:endParaRPr lang="en-US" sz="2500" dirty="0">
              <a:solidFill>
                <a:srgbClr val="224626"/>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endParaRPr>
          </a:p>
          <a:p>
            <a:pPr marL="731520" indent="-365760" algn="just" rtl="1">
              <a:lnSpc>
                <a:spcPct val="115000"/>
              </a:lnSpc>
              <a:buClr>
                <a:schemeClr val="tx2">
                  <a:lumMod val="50000"/>
                </a:schemeClr>
              </a:buClr>
              <a:buSzPct val="100000"/>
              <a:buFont typeface="Wingdings" panose="05000000000000000000" pitchFamily="2" charset="2"/>
              <a:buChar char="v"/>
            </a:pPr>
            <a:r>
              <a:rPr lang="ar-KW" sz="2500" dirty="0" smtClean="0">
                <a:solidFill>
                  <a:schemeClr val="tx2">
                    <a:lumMod val="50000"/>
                  </a:schemeClr>
                </a:solidFill>
                <a:latin typeface="Times New Roman" panose="02020603050405020304" pitchFamily="18" charset="0"/>
                <a:ea typeface="Calibri" panose="020F0502020204030204" pitchFamily="34" charset="0"/>
                <a:cs typeface="mohammad bold art 1" pitchFamily="2" charset="-78"/>
              </a:rPr>
              <a:t>هناك </a:t>
            </a:r>
            <a:r>
              <a:rPr lang="ar-KW" sz="2500" dirty="0">
                <a:solidFill>
                  <a:schemeClr val="tx2">
                    <a:lumMod val="50000"/>
                  </a:schemeClr>
                </a:solidFill>
                <a:latin typeface="Times New Roman" panose="02020603050405020304" pitchFamily="18" charset="0"/>
                <a:ea typeface="Calibri" panose="020F0502020204030204" pitchFamily="34" charset="0"/>
                <a:cs typeface="mohammad bold art 1" pitchFamily="2" charset="-78"/>
              </a:rPr>
              <a:t>عدة طرق لحساب </a:t>
            </a:r>
            <a:r>
              <a:rPr lang="ar-KW" sz="2500" dirty="0" smtClean="0">
                <a:solidFill>
                  <a:schemeClr val="tx2">
                    <a:lumMod val="50000"/>
                  </a:schemeClr>
                </a:solidFill>
                <a:latin typeface="Times New Roman" panose="02020603050405020304" pitchFamily="18" charset="0"/>
                <a:ea typeface="Calibri" panose="020F0502020204030204" pitchFamily="34" charset="0"/>
                <a:cs typeface="mohammad bold art 1" pitchFamily="2" charset="-78"/>
              </a:rPr>
              <a:t>المؤشرات والتي </a:t>
            </a:r>
            <a:r>
              <a:rPr lang="ar-KW" sz="2500" dirty="0">
                <a:solidFill>
                  <a:schemeClr val="tx2">
                    <a:lumMod val="50000"/>
                  </a:schemeClr>
                </a:solidFill>
                <a:latin typeface="Times New Roman" panose="02020603050405020304" pitchFamily="18" charset="0"/>
                <a:ea typeface="Calibri" panose="020F0502020204030204" pitchFamily="34" charset="0"/>
                <a:cs typeface="mohammad bold art 1" pitchFamily="2" charset="-78"/>
              </a:rPr>
              <a:t>تنقسم عادة ً </a:t>
            </a:r>
            <a:r>
              <a:rPr lang="ar-KW" sz="2500" dirty="0" smtClean="0">
                <a:solidFill>
                  <a:schemeClr val="tx2">
                    <a:lumMod val="50000"/>
                  </a:schemeClr>
                </a:solidFill>
                <a:latin typeface="Times New Roman" panose="02020603050405020304" pitchFamily="18" charset="0"/>
                <a:ea typeface="Calibri" panose="020F0502020204030204" pitchFamily="34" charset="0"/>
                <a:cs typeface="mohammad bold art 1" pitchFamily="2" charset="-78"/>
              </a:rPr>
              <a:t>إلى:</a:t>
            </a:r>
            <a:endParaRPr lang="ar-KW" sz="2500" dirty="0" smtClean="0">
              <a:solidFill>
                <a:srgbClr val="0D0D0D"/>
              </a:solidFill>
              <a:latin typeface="Times New Roman" panose="02020603050405020304" pitchFamily="18" charset="0"/>
              <a:ea typeface="Times New Roman" panose="02020603050405020304" pitchFamily="18" charset="0"/>
              <a:cs typeface="mohammad bold art 1" pitchFamily="2" charset="-78"/>
            </a:endParaRPr>
          </a:p>
        </p:txBody>
      </p:sp>
      <p:sp>
        <p:nvSpPr>
          <p:cNvPr id="4" name="Rectangle 3"/>
          <p:cNvSpPr/>
          <p:nvPr/>
        </p:nvSpPr>
        <p:spPr>
          <a:xfrm>
            <a:off x="5867400" y="2209800"/>
            <a:ext cx="2438400" cy="914400"/>
          </a:xfrm>
          <a:prstGeom prst="rect">
            <a:avLst/>
          </a:prstGeom>
          <a:solidFill>
            <a:schemeClr val="tx2">
              <a:lumMod val="5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KW" sz="2500" dirty="0" smtClean="0">
                <a:effectLst>
                  <a:outerShdw blurRad="38100" dist="38100" dir="2700000" algn="tl">
                    <a:srgbClr val="000000">
                      <a:alpha val="43137"/>
                    </a:srgbClr>
                  </a:outerShdw>
                </a:effectLst>
                <a:cs typeface="mohammad bold art 1" pitchFamily="2" charset="-78"/>
              </a:rPr>
              <a:t>المؤشرات السعرية</a:t>
            </a:r>
            <a:endParaRPr lang="en-US" sz="2500" dirty="0">
              <a:effectLst>
                <a:outerShdw blurRad="38100" dist="38100" dir="2700000" algn="tl">
                  <a:srgbClr val="000000">
                    <a:alpha val="43137"/>
                  </a:srgbClr>
                </a:outerShdw>
              </a:effectLst>
              <a:cs typeface="mohammad bold art 1" pitchFamily="2" charset="-78"/>
            </a:endParaRPr>
          </a:p>
        </p:txBody>
      </p:sp>
      <p:sp>
        <p:nvSpPr>
          <p:cNvPr id="9" name="Rectangle 8"/>
          <p:cNvSpPr/>
          <p:nvPr/>
        </p:nvSpPr>
        <p:spPr>
          <a:xfrm>
            <a:off x="5867400" y="3276600"/>
            <a:ext cx="2438400" cy="914400"/>
          </a:xfrm>
          <a:prstGeom prst="rect">
            <a:avLst/>
          </a:prstGeom>
          <a:solidFill>
            <a:schemeClr val="tx2">
              <a:lumMod val="5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KW" sz="2500" dirty="0" smtClean="0">
                <a:effectLst>
                  <a:outerShdw blurRad="38100" dist="38100" dir="2700000" algn="tl">
                    <a:srgbClr val="000000">
                      <a:alpha val="43137"/>
                    </a:srgbClr>
                  </a:outerShdw>
                </a:effectLst>
                <a:cs typeface="mohammad bold art 1" pitchFamily="2" charset="-78"/>
              </a:rPr>
              <a:t>المؤشرات الوزنية</a:t>
            </a:r>
            <a:endParaRPr lang="en-US" sz="2500" dirty="0">
              <a:effectLst>
                <a:outerShdw blurRad="38100" dist="38100" dir="2700000" algn="tl">
                  <a:srgbClr val="000000">
                    <a:alpha val="43137"/>
                  </a:srgbClr>
                </a:outerShdw>
              </a:effectLst>
              <a:cs typeface="mohammad bold art 1" pitchFamily="2" charset="-78"/>
            </a:endParaRPr>
          </a:p>
        </p:txBody>
      </p:sp>
      <p:sp>
        <p:nvSpPr>
          <p:cNvPr id="5" name="Rounded Rectangle 4"/>
          <p:cNvSpPr/>
          <p:nvPr/>
        </p:nvSpPr>
        <p:spPr>
          <a:xfrm>
            <a:off x="533400" y="2209800"/>
            <a:ext cx="3962400" cy="914400"/>
          </a:xfrm>
          <a:prstGeom prst="roundRect">
            <a:avLst/>
          </a:prstGeom>
          <a:solidFill>
            <a:schemeClr val="accent2">
              <a:lumMod val="20000"/>
              <a:lumOff val="8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KW" sz="2500" dirty="0">
                <a:solidFill>
                  <a:srgbClr val="0D0D0D"/>
                </a:solidFill>
                <a:latin typeface="Times New Roman" panose="02020603050405020304" pitchFamily="18" charset="0"/>
                <a:ea typeface="Calibri" panose="020F0502020204030204" pitchFamily="34" charset="0"/>
                <a:cs typeface="mohammad bold art 1" pitchFamily="2" charset="-78"/>
              </a:rPr>
              <a:t>المؤشرات المرجحة بأوزان متساوية</a:t>
            </a:r>
            <a:endParaRPr lang="en-US" sz="2500" dirty="0"/>
          </a:p>
        </p:txBody>
      </p:sp>
      <p:sp>
        <p:nvSpPr>
          <p:cNvPr id="11" name="Rounded Rectangle 10"/>
          <p:cNvSpPr/>
          <p:nvPr/>
        </p:nvSpPr>
        <p:spPr>
          <a:xfrm>
            <a:off x="533400" y="3276600"/>
            <a:ext cx="3959352" cy="914400"/>
          </a:xfrm>
          <a:prstGeom prst="roundRect">
            <a:avLst/>
          </a:prstGeom>
          <a:solidFill>
            <a:schemeClr val="accent2">
              <a:lumMod val="20000"/>
              <a:lumOff val="8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KW" sz="2500" dirty="0" smtClean="0">
                <a:solidFill>
                  <a:srgbClr val="0D0D0D"/>
                </a:solidFill>
                <a:latin typeface="Times New Roman" panose="02020603050405020304" pitchFamily="18" charset="0"/>
                <a:ea typeface="Calibri" panose="020F0502020204030204" pitchFamily="34" charset="0"/>
                <a:cs typeface="mohammad bold art 1" pitchFamily="2" charset="-78"/>
              </a:rPr>
              <a:t>المؤشرات </a:t>
            </a:r>
            <a:r>
              <a:rPr lang="ar-KW" sz="2500" dirty="0">
                <a:solidFill>
                  <a:srgbClr val="0D0D0D"/>
                </a:solidFill>
                <a:latin typeface="Times New Roman" panose="02020603050405020304" pitchFamily="18" charset="0"/>
                <a:ea typeface="Calibri" panose="020F0502020204030204" pitchFamily="34" charset="0"/>
                <a:cs typeface="mohammad bold art 1" pitchFamily="2" charset="-78"/>
              </a:rPr>
              <a:t>المرجحة بأوزان مختلفة بحسب القيمة </a:t>
            </a:r>
            <a:r>
              <a:rPr lang="ar-KW" sz="2500" dirty="0" smtClean="0">
                <a:solidFill>
                  <a:srgbClr val="0D0D0D"/>
                </a:solidFill>
                <a:latin typeface="Times New Roman" panose="02020603050405020304" pitchFamily="18" charset="0"/>
                <a:ea typeface="Calibri" panose="020F0502020204030204" pitchFamily="34" charset="0"/>
                <a:cs typeface="mohammad bold art 1" pitchFamily="2" charset="-78"/>
              </a:rPr>
              <a:t>السوقية</a:t>
            </a:r>
            <a:endParaRPr lang="en-US" sz="2500" dirty="0"/>
          </a:p>
        </p:txBody>
      </p:sp>
      <p:sp>
        <p:nvSpPr>
          <p:cNvPr id="16" name="Rectangle 15"/>
          <p:cNvSpPr/>
          <p:nvPr/>
        </p:nvSpPr>
        <p:spPr>
          <a:xfrm>
            <a:off x="533400" y="4447386"/>
            <a:ext cx="8458200" cy="2304477"/>
          </a:xfrm>
          <a:prstGeom prst="rect">
            <a:avLst/>
          </a:prstGeom>
        </p:spPr>
        <p:txBody>
          <a:bodyPr wrap="square">
            <a:spAutoFit/>
          </a:bodyPr>
          <a:lstStyle/>
          <a:p>
            <a:pPr marL="731520" marR="0" lvl="0" indent="-365760" algn="just" rtl="1">
              <a:lnSpc>
                <a:spcPct val="115000"/>
              </a:lnSpc>
              <a:buClr>
                <a:schemeClr val="tx2">
                  <a:lumMod val="50000"/>
                </a:schemeClr>
              </a:buClr>
              <a:buSzPct val="100000"/>
              <a:buFont typeface="Wingdings" panose="05000000000000000000" pitchFamily="2" charset="2"/>
              <a:buChar char="v"/>
            </a:pPr>
            <a:r>
              <a:rPr lang="ar-KW" sz="2500" dirty="0" smtClean="0">
                <a:solidFill>
                  <a:schemeClr val="tx2">
                    <a:lumMod val="50000"/>
                  </a:schemeClr>
                </a:solidFill>
                <a:latin typeface="Times New Roman" panose="02020603050405020304" pitchFamily="18" charset="0"/>
                <a:ea typeface="Calibri" panose="020F0502020204030204" pitchFamily="34" charset="0"/>
                <a:cs typeface="mohammad bold art 1" pitchFamily="2" charset="-78"/>
              </a:rPr>
              <a:t>المؤشر </a:t>
            </a:r>
            <a:r>
              <a:rPr lang="ar-KW" sz="2500" dirty="0">
                <a:solidFill>
                  <a:schemeClr val="tx2">
                    <a:lumMod val="50000"/>
                  </a:schemeClr>
                </a:solidFill>
                <a:latin typeface="Times New Roman" panose="02020603050405020304" pitchFamily="18" charset="0"/>
                <a:ea typeface="Calibri" panose="020F0502020204030204" pitchFamily="34" charset="0"/>
                <a:cs typeface="mohammad bold art 1" pitchFamily="2" charset="-78"/>
              </a:rPr>
              <a:t>السعري </a:t>
            </a:r>
            <a:r>
              <a:rPr lang="ar-KW" sz="2500" dirty="0" smtClean="0">
                <a:solidFill>
                  <a:schemeClr val="tx2">
                    <a:lumMod val="50000"/>
                  </a:schemeClr>
                </a:solidFill>
                <a:latin typeface="Times New Roman" panose="02020603050405020304" pitchFamily="18" charset="0"/>
                <a:ea typeface="Calibri" panose="020F0502020204030204" pitchFamily="34" charset="0"/>
                <a:cs typeface="mohammad bold art 1" pitchFamily="2" charset="-78"/>
              </a:rPr>
              <a:t>يعامل </a:t>
            </a:r>
            <a:r>
              <a:rPr lang="ar-KW" sz="2500" dirty="0">
                <a:solidFill>
                  <a:schemeClr val="tx2">
                    <a:lumMod val="50000"/>
                  </a:schemeClr>
                </a:solidFill>
                <a:latin typeface="Times New Roman" panose="02020603050405020304" pitchFamily="18" charset="0"/>
                <a:ea typeface="Calibri" panose="020F0502020204030204" pitchFamily="34" charset="0"/>
                <a:cs typeface="mohammad bold art 1" pitchFamily="2" charset="-78"/>
              </a:rPr>
              <a:t>الشركات المتضمنة فيه معاملة واحدة وبغض النظر عن قيمها السوقية، أي أن الأهمية النسبية (الوزن النسبي) لكل شركة من الشركات المكونة للمؤشر متساوي</a:t>
            </a:r>
            <a:r>
              <a:rPr lang="ar-KW" sz="2500" dirty="0" smtClean="0">
                <a:solidFill>
                  <a:schemeClr val="tx2">
                    <a:lumMod val="50000"/>
                  </a:schemeClr>
                </a:solidFill>
                <a:latin typeface="Times New Roman" panose="02020603050405020304" pitchFamily="18" charset="0"/>
                <a:ea typeface="Calibri" panose="020F0502020204030204" pitchFamily="34" charset="0"/>
                <a:cs typeface="mohammad bold art 1" pitchFamily="2" charset="-78"/>
              </a:rPr>
              <a:t>. </a:t>
            </a:r>
            <a:r>
              <a:rPr lang="ar-KW" sz="2500" dirty="0" smtClean="0">
                <a:solidFill>
                  <a:srgbClr val="6F3505"/>
                </a:solidFill>
                <a:latin typeface="Times New Roman" panose="02020603050405020304" pitchFamily="18" charset="0"/>
                <a:ea typeface="Calibri" panose="020F0502020204030204" pitchFamily="34" charset="0"/>
                <a:cs typeface="mohammad bold art 1" pitchFamily="2" charset="-78"/>
              </a:rPr>
              <a:t>في حين يأخذ المؤشر الوزني في الاعتبار القيم السوقية للشركات المكونة له (</a:t>
            </a:r>
            <a:r>
              <a:rPr lang="en-US" sz="2500" dirty="0" smtClean="0">
                <a:solidFill>
                  <a:srgbClr val="6F3505"/>
                </a:solidFill>
                <a:latin typeface="Times New Roman" panose="02020603050405020304" pitchFamily="18" charset="0"/>
                <a:ea typeface="Calibri" panose="020F0502020204030204" pitchFamily="34" charset="0"/>
                <a:cs typeface="mohammad bold art 1" pitchFamily="2" charset="-78"/>
              </a:rPr>
              <a:t>Market Capitalizations</a:t>
            </a:r>
            <a:r>
              <a:rPr lang="ar-KW" sz="2500" dirty="0" smtClean="0">
                <a:solidFill>
                  <a:srgbClr val="6F3505"/>
                </a:solidFill>
                <a:latin typeface="Times New Roman" panose="02020603050405020304" pitchFamily="18" charset="0"/>
                <a:ea typeface="Calibri" panose="020F0502020204030204" pitchFamily="34" charset="0"/>
                <a:cs typeface="mohammad bold art 1" pitchFamily="2" charset="-78"/>
              </a:rPr>
              <a:t>).</a:t>
            </a:r>
            <a:endParaRPr lang="en-US" sz="2500" dirty="0">
              <a:solidFill>
                <a:srgbClr val="6F3505"/>
              </a:solidFill>
            </a:endParaRPr>
          </a:p>
        </p:txBody>
      </p:sp>
      <p:pic>
        <p:nvPicPr>
          <p:cNvPr id="17" name="Picture 16"/>
          <p:cNvPicPr>
            <a:picLocks noChangeAspect="1"/>
          </p:cNvPicPr>
          <p:nvPr/>
        </p:nvPicPr>
        <p:blipFill>
          <a:blip r:embed="rId4"/>
          <a:stretch>
            <a:fillRect/>
          </a:stretch>
        </p:blipFill>
        <p:spPr>
          <a:xfrm>
            <a:off x="76200" y="26894"/>
            <a:ext cx="2286000" cy="801315"/>
          </a:xfrm>
          <a:prstGeom prst="rect">
            <a:avLst/>
          </a:prstGeom>
        </p:spPr>
      </p:pic>
      <p:cxnSp>
        <p:nvCxnSpPr>
          <p:cNvPr id="18" name="Straight Connector 17"/>
          <p:cNvCxnSpPr/>
          <p:nvPr/>
        </p:nvCxnSpPr>
        <p:spPr>
          <a:xfrm>
            <a:off x="3261360" y="838200"/>
            <a:ext cx="5577840"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5933634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669" y="682377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Slide Number Placeholder 1"/>
          <p:cNvSpPr>
            <a:spLocks noGrp="1"/>
          </p:cNvSpPr>
          <p:nvPr>
            <p:ph type="sldNum" sz="quarter" idx="12"/>
          </p:nvPr>
        </p:nvSpPr>
        <p:spPr>
          <a:xfrm>
            <a:off x="8454185" y="6569075"/>
            <a:ext cx="304800" cy="365125"/>
          </a:xfrm>
        </p:spPr>
        <p:txBody>
          <a:bodyPr/>
          <a:lstStyle/>
          <a:p>
            <a:fld id="{F9836BBA-1BD7-4313-BE0D-A1F9E859EC5C}" type="slidenum">
              <a:rPr lang="en-US" b="1" smtClean="0">
                <a:latin typeface="Times New Roman" pitchFamily="18" charset="0"/>
                <a:cs typeface="Times New Roman" pitchFamily="18" charset="0"/>
              </a:rPr>
              <a:t>5</a:t>
            </a:fld>
            <a:endParaRPr lang="en-US" b="1" dirty="0">
              <a:latin typeface="Times New Roman" pitchFamily="18" charset="0"/>
              <a:cs typeface="Times New Roman" pitchFamily="18" charset="0"/>
            </a:endParaRPr>
          </a:p>
        </p:txBody>
      </p:sp>
      <p:sp>
        <p:nvSpPr>
          <p:cNvPr id="12" name="Title 1"/>
          <p:cNvSpPr txBox="1">
            <a:spLocks/>
          </p:cNvSpPr>
          <p:nvPr/>
        </p:nvSpPr>
        <p:spPr>
          <a:xfrm>
            <a:off x="2286000" y="74060"/>
            <a:ext cx="6705601" cy="757200"/>
          </a:xfrm>
          <a:prstGeom prst="rect">
            <a:avLst/>
          </a:prstGeom>
        </p:spPr>
        <p:txBody>
          <a:bodyPr anchor="ctr" anchorCtr="0">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rtl="1"/>
            <a:r>
              <a:rPr lang="ar-KW" sz="2600" dirty="0" smtClean="0">
                <a:solidFill>
                  <a:schemeClr val="accent2">
                    <a:lumMod val="50000"/>
                  </a:schemeClr>
                </a:solidFill>
                <a:effectLst>
                  <a:outerShdw blurRad="38100" dist="38100" dir="2700000" algn="tl">
                    <a:srgbClr val="000000">
                      <a:alpha val="43137"/>
                    </a:srgbClr>
                  </a:outerShdw>
                </a:effectLst>
                <a:cs typeface="mohammad bold art 1" pitchFamily="2" charset="-78"/>
              </a:rPr>
              <a:t>تابع – أولاً ... نظرة عامة عن مؤشرات أسعار الأسهم</a:t>
            </a:r>
            <a:endParaRPr lang="en-US" sz="2600" dirty="0">
              <a:solidFill>
                <a:schemeClr val="accent2">
                  <a:lumMod val="50000"/>
                </a:schemeClr>
              </a:solidFill>
              <a:effectLst>
                <a:outerShdw blurRad="38100" dist="38100" dir="2700000" algn="tl">
                  <a:srgbClr val="000000">
                    <a:alpha val="43137"/>
                  </a:srgbClr>
                </a:outerShdw>
              </a:effectLst>
              <a:cs typeface="mohammad bold art 1" pitchFamily="2" charset="-78"/>
            </a:endParaRPr>
          </a:p>
        </p:txBody>
      </p:sp>
      <p:sp>
        <p:nvSpPr>
          <p:cNvPr id="3" name="Rectangle 2"/>
          <p:cNvSpPr/>
          <p:nvPr/>
        </p:nvSpPr>
        <p:spPr>
          <a:xfrm>
            <a:off x="304800" y="914400"/>
            <a:ext cx="8714232" cy="1938992"/>
          </a:xfrm>
          <a:prstGeom prst="rect">
            <a:avLst/>
          </a:prstGeom>
        </p:spPr>
        <p:txBody>
          <a:bodyPr wrap="square">
            <a:spAutoFit/>
          </a:bodyPr>
          <a:lstStyle/>
          <a:p>
            <a:pPr marL="365760" indent="-365760" algn="just" rtl="1">
              <a:lnSpc>
                <a:spcPct val="115000"/>
              </a:lnSpc>
              <a:spcBef>
                <a:spcPts val="600"/>
              </a:spcBef>
              <a:buFont typeface="Wingdings" panose="05000000000000000000" pitchFamily="2" charset="2"/>
              <a:buChar char="q"/>
            </a:pPr>
            <a:r>
              <a:rPr lang="ar-KW" sz="2500" b="1" dirty="0">
                <a:solidFill>
                  <a:srgbClr val="224626"/>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mohammad bold art 1" pitchFamily="2" charset="-78"/>
              </a:rPr>
              <a:t>عدد </a:t>
            </a:r>
            <a:r>
              <a:rPr lang="ar-KW" sz="2500" b="1" dirty="0">
                <a:solidFill>
                  <a:srgbClr val="224626"/>
                </a:solidFill>
                <a:effectLst>
                  <a:outerShdw blurRad="38100" dist="38100" dir="2700000" algn="tl">
                    <a:srgbClr val="000000">
                      <a:alpha val="43137"/>
                    </a:srgbClr>
                  </a:outerShdw>
                </a:effectLst>
                <a:latin typeface="Calibri" panose="020F0502020204030204" pitchFamily="34" charset="0"/>
                <a:ea typeface="Times New Roman" panose="02020603050405020304" pitchFamily="18" charset="0"/>
                <a:cs typeface="mohammad bold art 1" pitchFamily="2" charset="-78"/>
              </a:rPr>
              <a:t>الشركات المكونة للمؤشر وطبيعة أنشطتها</a:t>
            </a:r>
            <a:endParaRPr lang="en-US" sz="2500" dirty="0">
              <a:solidFill>
                <a:srgbClr val="224626"/>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endParaRPr>
          </a:p>
          <a:p>
            <a:pPr marL="342900" indent="-342900" algn="just" rtl="1">
              <a:lnSpc>
                <a:spcPct val="115000"/>
              </a:lnSpc>
              <a:spcBef>
                <a:spcPts val="600"/>
              </a:spcBef>
              <a:spcAft>
                <a:spcPts val="600"/>
              </a:spcAft>
              <a:buClr>
                <a:schemeClr val="tx2">
                  <a:lumMod val="50000"/>
                </a:schemeClr>
              </a:buClr>
              <a:buFont typeface="Wingdings" panose="05000000000000000000" pitchFamily="2" charset="2"/>
              <a:buChar char="v"/>
            </a:pPr>
            <a:r>
              <a:rPr lang="ar-KW" sz="2500" dirty="0">
                <a:solidFill>
                  <a:schemeClr val="tx2">
                    <a:lumMod val="50000"/>
                  </a:schemeClr>
                </a:solidFill>
                <a:latin typeface="Times New Roman" panose="02020603050405020304" pitchFamily="18" charset="0"/>
                <a:ea typeface="Calibri" panose="020F0502020204030204" pitchFamily="34" charset="0"/>
                <a:cs typeface="mohammad bold art 1" pitchFamily="2" charset="-78"/>
              </a:rPr>
              <a:t>عادةً ما تتضمن </a:t>
            </a:r>
            <a:r>
              <a:rPr lang="ar-KW" sz="2500" dirty="0" smtClean="0">
                <a:solidFill>
                  <a:schemeClr val="tx2">
                    <a:lumMod val="50000"/>
                  </a:schemeClr>
                </a:solidFill>
                <a:latin typeface="Times New Roman" panose="02020603050405020304" pitchFamily="18" charset="0"/>
                <a:ea typeface="Calibri" panose="020F0502020204030204" pitchFamily="34" charset="0"/>
                <a:cs typeface="mohammad bold art 1" pitchFamily="2" charset="-78"/>
              </a:rPr>
              <a:t>المؤشرات كل </a:t>
            </a:r>
            <a:r>
              <a:rPr lang="ar-KW" sz="2500" dirty="0">
                <a:solidFill>
                  <a:schemeClr val="tx2">
                    <a:lumMod val="50000"/>
                  </a:schemeClr>
                </a:solidFill>
                <a:latin typeface="Times New Roman" panose="02020603050405020304" pitchFamily="18" charset="0"/>
                <a:ea typeface="Calibri" panose="020F0502020204030204" pitchFamily="34" charset="0"/>
                <a:cs typeface="mohammad bold art 1" pitchFamily="2" charset="-78"/>
              </a:rPr>
              <a:t>الشركات المدرجة فيه أو عينة ممثلة له تمثيلاً صحيحاً. فالمؤشر الذي يهدف إلى قياس أداء سوق الأوراق المالية </a:t>
            </a:r>
            <a:r>
              <a:rPr lang="ar-KW" sz="2500" dirty="0" smtClean="0">
                <a:solidFill>
                  <a:schemeClr val="tx2">
                    <a:lumMod val="50000"/>
                  </a:schemeClr>
                </a:solidFill>
                <a:latin typeface="Times New Roman" panose="02020603050405020304" pitchFamily="18" charset="0"/>
                <a:ea typeface="Calibri" panose="020F0502020204030204" pitchFamily="34" charset="0"/>
                <a:cs typeface="mohammad bold art 1" pitchFamily="2" charset="-78"/>
              </a:rPr>
              <a:t>يجب </a:t>
            </a:r>
            <a:r>
              <a:rPr lang="ar-KW" sz="2500" dirty="0">
                <a:solidFill>
                  <a:schemeClr val="tx2">
                    <a:lumMod val="50000"/>
                  </a:schemeClr>
                </a:solidFill>
                <a:latin typeface="Times New Roman" panose="02020603050405020304" pitchFamily="18" charset="0"/>
                <a:ea typeface="Calibri" panose="020F0502020204030204" pitchFamily="34" charset="0"/>
                <a:cs typeface="mohammad bold art 1" pitchFamily="2" charset="-78"/>
              </a:rPr>
              <a:t>أن يتضمن أسهم لشركات </a:t>
            </a:r>
            <a:r>
              <a:rPr lang="ar-KW" sz="2500" dirty="0" smtClean="0">
                <a:solidFill>
                  <a:schemeClr val="tx2">
                    <a:lumMod val="50000"/>
                  </a:schemeClr>
                </a:solidFill>
                <a:latin typeface="Times New Roman" panose="02020603050405020304" pitchFamily="18" charset="0"/>
                <a:ea typeface="Calibri" panose="020F0502020204030204" pitchFamily="34" charset="0"/>
                <a:cs typeface="mohammad bold art 1" pitchFamily="2" charset="-78"/>
              </a:rPr>
              <a:t>من </a:t>
            </a:r>
            <a:r>
              <a:rPr lang="ar-KW" sz="2500" dirty="0">
                <a:solidFill>
                  <a:schemeClr val="tx2">
                    <a:lumMod val="50000"/>
                  </a:schemeClr>
                </a:solidFill>
                <a:latin typeface="Times New Roman" panose="02020603050405020304" pitchFamily="18" charset="0"/>
                <a:ea typeface="Calibri" panose="020F0502020204030204" pitchFamily="34" charset="0"/>
                <a:cs typeface="mohammad bold art 1" pitchFamily="2" charset="-78"/>
              </a:rPr>
              <a:t>كل قطاعاته دون </a:t>
            </a:r>
            <a:r>
              <a:rPr lang="ar-KW" sz="2500" dirty="0" smtClean="0">
                <a:solidFill>
                  <a:schemeClr val="tx2">
                    <a:lumMod val="50000"/>
                  </a:schemeClr>
                </a:solidFill>
                <a:latin typeface="Times New Roman" panose="02020603050405020304" pitchFamily="18" charset="0"/>
                <a:ea typeface="Calibri" panose="020F0502020204030204" pitchFamily="34" charset="0"/>
                <a:cs typeface="mohammad bold art 1" pitchFamily="2" charset="-78"/>
              </a:rPr>
              <a:t>تمييز</a:t>
            </a:r>
            <a:r>
              <a:rPr lang="ar-KW" sz="2500" dirty="0">
                <a:solidFill>
                  <a:schemeClr val="tx2">
                    <a:lumMod val="50000"/>
                  </a:schemeClr>
                </a:solidFill>
                <a:latin typeface="Times New Roman" panose="02020603050405020304" pitchFamily="18" charset="0"/>
                <a:ea typeface="Calibri" panose="020F0502020204030204" pitchFamily="34" charset="0"/>
                <a:cs typeface="mohammad bold art 1" pitchFamily="2" charset="-78"/>
              </a:rPr>
              <a:t>. </a:t>
            </a:r>
            <a:endParaRPr lang="en-US" sz="2500" dirty="0">
              <a:solidFill>
                <a:schemeClr val="tx2">
                  <a:lumMod val="50000"/>
                </a:schemeClr>
              </a:solidFill>
              <a:latin typeface="Times New Roman" panose="02020603050405020304" pitchFamily="18" charset="0"/>
              <a:ea typeface="Times New Roman" panose="02020603050405020304" pitchFamily="18" charset="0"/>
            </a:endParaRPr>
          </a:p>
        </p:txBody>
      </p:sp>
      <p:sp>
        <p:nvSpPr>
          <p:cNvPr id="8" name="Rectangle 7"/>
          <p:cNvSpPr/>
          <p:nvPr/>
        </p:nvSpPr>
        <p:spPr>
          <a:xfrm>
            <a:off x="304800" y="2830617"/>
            <a:ext cx="8747760" cy="1405193"/>
          </a:xfrm>
          <a:prstGeom prst="rect">
            <a:avLst/>
          </a:prstGeom>
        </p:spPr>
        <p:txBody>
          <a:bodyPr wrap="square">
            <a:spAutoFit/>
          </a:bodyPr>
          <a:lstStyle/>
          <a:p>
            <a:pPr marL="342900" indent="-342900" algn="just" rtl="1">
              <a:lnSpc>
                <a:spcPct val="115000"/>
              </a:lnSpc>
              <a:spcBef>
                <a:spcPts val="600"/>
              </a:spcBef>
              <a:spcAft>
                <a:spcPts val="600"/>
              </a:spcAft>
              <a:buClr>
                <a:schemeClr val="tx2">
                  <a:lumMod val="50000"/>
                </a:schemeClr>
              </a:buClr>
              <a:buFont typeface="Wingdings" panose="05000000000000000000" pitchFamily="2" charset="2"/>
              <a:buChar char="v"/>
            </a:pPr>
            <a:r>
              <a:rPr lang="ar-KW" sz="2500" dirty="0" smtClean="0">
                <a:solidFill>
                  <a:schemeClr val="tx2">
                    <a:lumMod val="50000"/>
                  </a:schemeClr>
                </a:solidFill>
                <a:latin typeface="Times New Roman" panose="02020603050405020304" pitchFamily="18" charset="0"/>
                <a:ea typeface="Calibri" panose="020F0502020204030204" pitchFamily="34" charset="0"/>
                <a:cs typeface="mohammad bold art 1" pitchFamily="2" charset="-78"/>
              </a:rPr>
              <a:t>هناك </a:t>
            </a:r>
            <a:r>
              <a:rPr lang="ar-KW" sz="2500" dirty="0">
                <a:solidFill>
                  <a:schemeClr val="tx2">
                    <a:lumMod val="50000"/>
                  </a:schemeClr>
                </a:solidFill>
                <a:latin typeface="Times New Roman" panose="02020603050405020304" pitchFamily="18" charset="0"/>
                <a:ea typeface="Calibri" panose="020F0502020204030204" pitchFamily="34" charset="0"/>
                <a:cs typeface="mohammad bold art 1" pitchFamily="2" charset="-78"/>
              </a:rPr>
              <a:t>العديد من المؤشرات </a:t>
            </a:r>
            <a:r>
              <a:rPr lang="ar-KW" sz="2500" dirty="0" smtClean="0">
                <a:solidFill>
                  <a:schemeClr val="tx2">
                    <a:lumMod val="50000"/>
                  </a:schemeClr>
                </a:solidFill>
                <a:latin typeface="Times New Roman" panose="02020603050405020304" pitchFamily="18" charset="0"/>
                <a:ea typeface="Calibri" panose="020F0502020204030204" pitchFamily="34" charset="0"/>
                <a:cs typeface="mohammad bold art 1" pitchFamily="2" charset="-78"/>
              </a:rPr>
              <a:t>المطبقة والتي </a:t>
            </a:r>
            <a:r>
              <a:rPr lang="ar-KW" sz="2500" dirty="0">
                <a:solidFill>
                  <a:schemeClr val="tx2">
                    <a:lumMod val="50000"/>
                  </a:schemeClr>
                </a:solidFill>
                <a:latin typeface="Times New Roman" panose="02020603050405020304" pitchFamily="18" charset="0"/>
                <a:ea typeface="Calibri" panose="020F0502020204030204" pitchFamily="34" charset="0"/>
                <a:cs typeface="mohammad bold art 1" pitchFamily="2" charset="-78"/>
              </a:rPr>
              <a:t>تهدف إلى تتبع حركة أسعار مجموعات معينة من الشركات المتجانسة، وقد تكون هذه الشركات مختلفة من حيث </a:t>
            </a:r>
            <a:r>
              <a:rPr lang="ar-KW" sz="2500" dirty="0" smtClean="0">
                <a:solidFill>
                  <a:schemeClr val="tx2">
                    <a:lumMod val="50000"/>
                  </a:schemeClr>
                </a:solidFill>
                <a:latin typeface="Times New Roman" panose="02020603050405020304" pitchFamily="18" charset="0"/>
                <a:ea typeface="Calibri" panose="020F0502020204030204" pitchFamily="34" charset="0"/>
                <a:cs typeface="mohammad bold art 1" pitchFamily="2" charset="-78"/>
              </a:rPr>
              <a:t>النشاط.</a:t>
            </a:r>
            <a:endParaRPr lang="en-US" sz="2500" dirty="0">
              <a:solidFill>
                <a:schemeClr val="tx2">
                  <a:lumMod val="50000"/>
                </a:schemeClr>
              </a:solidFill>
              <a:latin typeface="Times New Roman" panose="02020603050405020304" pitchFamily="18" charset="0"/>
              <a:ea typeface="Times New Roman" panose="02020603050405020304" pitchFamily="18" charset="0"/>
            </a:endParaRPr>
          </a:p>
        </p:txBody>
      </p:sp>
      <p:sp>
        <p:nvSpPr>
          <p:cNvPr id="9" name="Rounded Rectangle 8"/>
          <p:cNvSpPr/>
          <p:nvPr/>
        </p:nvSpPr>
        <p:spPr>
          <a:xfrm>
            <a:off x="152400" y="4281804"/>
            <a:ext cx="8708136" cy="2378076"/>
          </a:xfrm>
          <a:prstGeom prst="roundRect">
            <a:avLst/>
          </a:prstGeom>
          <a:solidFill>
            <a:schemeClr val="accent2">
              <a:lumMod val="20000"/>
              <a:lumOff val="80000"/>
            </a:schemeClr>
          </a:solidFill>
          <a:ln w="3810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1">
            <a:schemeClr val="accent2"/>
          </a:lnRef>
          <a:fillRef idx="2">
            <a:schemeClr val="accent2"/>
          </a:fillRef>
          <a:effectRef idx="1">
            <a:schemeClr val="accent2"/>
          </a:effectRef>
          <a:fontRef idx="minor">
            <a:schemeClr val="dk1"/>
          </a:fontRef>
        </p:style>
        <p:txBody>
          <a:bodyPr rtlCol="0" anchor="ctr"/>
          <a:lstStyle/>
          <a:p>
            <a:pPr marL="182880" marR="0" lvl="0" indent="-182880" algn="just" rtl="1">
              <a:spcBef>
                <a:spcPts val="0"/>
              </a:spcBef>
              <a:buClr>
                <a:schemeClr val="accent3">
                  <a:lumMod val="50000"/>
                </a:schemeClr>
              </a:buClr>
              <a:buSzPct val="150000"/>
              <a:buFont typeface="Arial" panose="020B0604020202020204" pitchFamily="34" charset="0"/>
              <a:buChar char="•"/>
            </a:pPr>
            <a:r>
              <a:rPr lang="ar-KW" sz="2500" dirty="0">
                <a:solidFill>
                  <a:schemeClr val="tx2">
                    <a:lumMod val="50000"/>
                  </a:schemeClr>
                </a:solidFill>
                <a:latin typeface="Times New Roman" panose="02020603050405020304" pitchFamily="18" charset="0"/>
                <a:ea typeface="Calibri" panose="020F0502020204030204" pitchFamily="34" charset="0"/>
                <a:cs typeface="mohammad bold art 1" pitchFamily="2" charset="-78"/>
              </a:rPr>
              <a:t>مؤشرات الشركات ذات القيم السوقية </a:t>
            </a:r>
            <a:r>
              <a:rPr lang="ar-KW" sz="2500" dirty="0" smtClean="0">
                <a:solidFill>
                  <a:schemeClr val="tx2">
                    <a:lumMod val="50000"/>
                  </a:schemeClr>
                </a:solidFill>
                <a:latin typeface="Times New Roman" panose="02020603050405020304" pitchFamily="18" charset="0"/>
                <a:ea typeface="Calibri" panose="020F0502020204030204" pitchFamily="34" charset="0"/>
                <a:cs typeface="mohammad bold art 1" pitchFamily="2" charset="-78"/>
              </a:rPr>
              <a:t>الصغيرة/المتوسطة/الكبيرة.</a:t>
            </a:r>
          </a:p>
          <a:p>
            <a:pPr marL="182880" marR="0" lvl="0" indent="-182880" algn="just" rtl="1">
              <a:spcBef>
                <a:spcPts val="600"/>
              </a:spcBef>
              <a:spcAft>
                <a:spcPts val="600"/>
              </a:spcAft>
              <a:buClr>
                <a:schemeClr val="accent3">
                  <a:lumMod val="50000"/>
                </a:schemeClr>
              </a:buClr>
              <a:buSzPct val="150000"/>
              <a:buFont typeface="Arial" panose="020B0604020202020204" pitchFamily="34" charset="0"/>
              <a:buChar char="•"/>
            </a:pPr>
            <a:r>
              <a:rPr lang="ar-KW" sz="2500" dirty="0" smtClean="0">
                <a:solidFill>
                  <a:schemeClr val="tx2">
                    <a:lumMod val="50000"/>
                  </a:schemeClr>
                </a:solidFill>
                <a:latin typeface="Times New Roman" panose="02020603050405020304" pitchFamily="18" charset="0"/>
                <a:ea typeface="Calibri" panose="020F0502020204030204" pitchFamily="34" charset="0"/>
                <a:cs typeface="mohammad bold art 1" pitchFamily="2" charset="-78"/>
              </a:rPr>
              <a:t>مؤشرات </a:t>
            </a:r>
            <a:r>
              <a:rPr lang="ar-KW" sz="2500" dirty="0">
                <a:solidFill>
                  <a:schemeClr val="tx2">
                    <a:lumMod val="50000"/>
                  </a:schemeClr>
                </a:solidFill>
                <a:latin typeface="Times New Roman" panose="02020603050405020304" pitchFamily="18" charset="0"/>
                <a:ea typeface="Calibri" panose="020F0502020204030204" pitchFamily="34" charset="0"/>
                <a:cs typeface="mohammad bold art 1" pitchFamily="2" charset="-78"/>
              </a:rPr>
              <a:t>الشركات ذات القيم السوقية الكبيرة والتي تعمل في منطقة جغرافية معينة، مثلاً مؤشر </a:t>
            </a:r>
            <a:r>
              <a:rPr lang="en-US" sz="2500" dirty="0">
                <a:solidFill>
                  <a:schemeClr val="tx2">
                    <a:lumMod val="50000"/>
                  </a:schemeClr>
                </a:solidFill>
                <a:latin typeface="Times New Roman" panose="02020603050405020304" pitchFamily="18" charset="0"/>
                <a:ea typeface="Calibri" panose="020F0502020204030204" pitchFamily="34" charset="0"/>
                <a:cs typeface="mohammad bold art 1" pitchFamily="2" charset="-78"/>
              </a:rPr>
              <a:t>GCC40</a:t>
            </a:r>
            <a:r>
              <a:rPr lang="ar-KW" sz="2500" dirty="0" smtClean="0">
                <a:solidFill>
                  <a:schemeClr val="tx2">
                    <a:lumMod val="50000"/>
                  </a:schemeClr>
                </a:solidFill>
                <a:latin typeface="Times New Roman" panose="02020603050405020304" pitchFamily="18" charset="0"/>
                <a:ea typeface="Calibri" panose="020F0502020204030204" pitchFamily="34" charset="0"/>
                <a:cs typeface="mohammad bold art 1" pitchFamily="2" charset="-78"/>
              </a:rPr>
              <a:t>.</a:t>
            </a:r>
          </a:p>
          <a:p>
            <a:pPr marL="182880" marR="0" lvl="0" indent="-182880" algn="just" rtl="1">
              <a:spcBef>
                <a:spcPts val="600"/>
              </a:spcBef>
              <a:spcAft>
                <a:spcPts val="600"/>
              </a:spcAft>
              <a:buClr>
                <a:schemeClr val="accent3">
                  <a:lumMod val="50000"/>
                </a:schemeClr>
              </a:buClr>
              <a:buSzPct val="150000"/>
              <a:buFont typeface="Arial" panose="020B0604020202020204" pitchFamily="34" charset="0"/>
              <a:buChar char="•"/>
            </a:pPr>
            <a:r>
              <a:rPr lang="ar-KW" sz="2500" dirty="0" smtClean="0">
                <a:solidFill>
                  <a:schemeClr val="tx2">
                    <a:lumMod val="50000"/>
                  </a:schemeClr>
                </a:solidFill>
                <a:latin typeface="Times New Roman" panose="02020603050405020304" pitchFamily="18" charset="0"/>
                <a:ea typeface="Calibri" panose="020F0502020204030204" pitchFamily="34" charset="0"/>
                <a:cs typeface="mohammad bold art 1" pitchFamily="2" charset="-78"/>
              </a:rPr>
              <a:t>مؤشرات </a:t>
            </a:r>
            <a:r>
              <a:rPr lang="ar-KW" sz="2500" dirty="0">
                <a:solidFill>
                  <a:schemeClr val="tx2">
                    <a:lumMod val="50000"/>
                  </a:schemeClr>
                </a:solidFill>
                <a:latin typeface="Times New Roman" panose="02020603050405020304" pitchFamily="18" charset="0"/>
                <a:ea typeface="Calibri" panose="020F0502020204030204" pitchFamily="34" charset="0"/>
                <a:cs typeface="mohammad bold art 1" pitchFamily="2" charset="-78"/>
              </a:rPr>
              <a:t>القطاعات (البنوك، الاتصالات، الصناعة، العقار، </a:t>
            </a:r>
            <a:r>
              <a:rPr lang="ar-KW" sz="2500" dirty="0" smtClean="0">
                <a:solidFill>
                  <a:schemeClr val="tx2">
                    <a:lumMod val="50000"/>
                  </a:schemeClr>
                </a:solidFill>
                <a:latin typeface="Times New Roman" panose="02020603050405020304" pitchFamily="18" charset="0"/>
                <a:ea typeface="Calibri" panose="020F0502020204030204" pitchFamily="34" charset="0"/>
                <a:cs typeface="mohammad bold art 1" pitchFamily="2" charset="-78"/>
              </a:rPr>
              <a:t>...).</a:t>
            </a:r>
          </a:p>
          <a:p>
            <a:pPr marL="182880" marR="0" lvl="0" indent="-182880" algn="just" rtl="1">
              <a:spcBef>
                <a:spcPts val="0"/>
              </a:spcBef>
              <a:buClr>
                <a:schemeClr val="accent3">
                  <a:lumMod val="50000"/>
                </a:schemeClr>
              </a:buClr>
              <a:buSzPct val="150000"/>
              <a:buFont typeface="Arial" panose="020B0604020202020204" pitchFamily="34" charset="0"/>
              <a:buChar char="•"/>
            </a:pPr>
            <a:r>
              <a:rPr lang="ar-KW" sz="2500" dirty="0" smtClean="0">
                <a:solidFill>
                  <a:schemeClr val="tx2">
                    <a:lumMod val="50000"/>
                  </a:schemeClr>
                </a:solidFill>
                <a:latin typeface="Times New Roman" panose="02020603050405020304" pitchFamily="18" charset="0"/>
                <a:ea typeface="Calibri" panose="020F0502020204030204" pitchFamily="34" charset="0"/>
                <a:cs typeface="mohammad bold art 1" pitchFamily="2" charset="-78"/>
              </a:rPr>
              <a:t>مؤشرات </a:t>
            </a:r>
            <a:r>
              <a:rPr lang="ar-KW" sz="2500" dirty="0">
                <a:solidFill>
                  <a:schemeClr val="tx2">
                    <a:lumMod val="50000"/>
                  </a:schemeClr>
                </a:solidFill>
                <a:latin typeface="Times New Roman" panose="02020603050405020304" pitchFamily="18" charset="0"/>
                <a:ea typeface="Calibri" panose="020F0502020204030204" pitchFamily="34" charset="0"/>
                <a:cs typeface="mohammad bold art 1" pitchFamily="2" charset="-78"/>
              </a:rPr>
              <a:t>الشركات المتوافقة مع الشريعة الإسلامية.</a:t>
            </a:r>
            <a:endParaRPr lang="en-US" sz="2500" dirty="0">
              <a:solidFill>
                <a:schemeClr val="tx2">
                  <a:lumMod val="50000"/>
                </a:schemeClr>
              </a:solidFill>
              <a:latin typeface="Times New Roman" panose="02020603050405020304" pitchFamily="18" charset="0"/>
              <a:ea typeface="Times New Roman" panose="02020603050405020304" pitchFamily="18" charset="0"/>
              <a:cs typeface="mohammad bold art 1" pitchFamily="2" charset="-78"/>
            </a:endParaRPr>
          </a:p>
        </p:txBody>
      </p:sp>
      <p:pic>
        <p:nvPicPr>
          <p:cNvPr id="11" name="Picture 10"/>
          <p:cNvPicPr>
            <a:picLocks noChangeAspect="1"/>
          </p:cNvPicPr>
          <p:nvPr/>
        </p:nvPicPr>
        <p:blipFill>
          <a:blip r:embed="rId4"/>
          <a:stretch>
            <a:fillRect/>
          </a:stretch>
        </p:blipFill>
        <p:spPr>
          <a:xfrm>
            <a:off x="76200" y="26894"/>
            <a:ext cx="2286000" cy="801315"/>
          </a:xfrm>
          <a:prstGeom prst="rect">
            <a:avLst/>
          </a:prstGeom>
        </p:spPr>
      </p:pic>
      <p:cxnSp>
        <p:nvCxnSpPr>
          <p:cNvPr id="13" name="Straight Connector 12"/>
          <p:cNvCxnSpPr/>
          <p:nvPr/>
        </p:nvCxnSpPr>
        <p:spPr>
          <a:xfrm>
            <a:off x="3261360" y="838200"/>
            <a:ext cx="5577840"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5897173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669" y="682377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Slide Number Placeholder 1"/>
          <p:cNvSpPr>
            <a:spLocks noGrp="1"/>
          </p:cNvSpPr>
          <p:nvPr>
            <p:ph type="sldNum" sz="quarter" idx="12"/>
          </p:nvPr>
        </p:nvSpPr>
        <p:spPr>
          <a:xfrm>
            <a:off x="8454185" y="6569075"/>
            <a:ext cx="304800" cy="365125"/>
          </a:xfrm>
        </p:spPr>
        <p:txBody>
          <a:bodyPr/>
          <a:lstStyle/>
          <a:p>
            <a:fld id="{F9836BBA-1BD7-4313-BE0D-A1F9E859EC5C}" type="slidenum">
              <a:rPr lang="en-US" b="1" smtClean="0">
                <a:latin typeface="Times New Roman" pitchFamily="18" charset="0"/>
                <a:cs typeface="Times New Roman" pitchFamily="18" charset="0"/>
              </a:rPr>
              <a:t>6</a:t>
            </a:fld>
            <a:endParaRPr lang="en-US" b="1" dirty="0">
              <a:latin typeface="Times New Roman" pitchFamily="18" charset="0"/>
              <a:cs typeface="Times New Roman" pitchFamily="18" charset="0"/>
            </a:endParaRPr>
          </a:p>
        </p:txBody>
      </p:sp>
      <p:sp>
        <p:nvSpPr>
          <p:cNvPr id="12" name="Title 1"/>
          <p:cNvSpPr txBox="1">
            <a:spLocks/>
          </p:cNvSpPr>
          <p:nvPr/>
        </p:nvSpPr>
        <p:spPr>
          <a:xfrm>
            <a:off x="2286000" y="74060"/>
            <a:ext cx="6705601" cy="757200"/>
          </a:xfrm>
          <a:prstGeom prst="rect">
            <a:avLst/>
          </a:prstGeom>
        </p:spPr>
        <p:txBody>
          <a:bodyPr anchor="ctr" anchorCtr="0">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rtl="1"/>
            <a:r>
              <a:rPr lang="ar-KW" sz="2600" dirty="0" smtClean="0">
                <a:solidFill>
                  <a:schemeClr val="accent2">
                    <a:lumMod val="50000"/>
                  </a:schemeClr>
                </a:solidFill>
                <a:effectLst>
                  <a:outerShdw blurRad="38100" dist="38100" dir="2700000" algn="tl">
                    <a:srgbClr val="000000">
                      <a:alpha val="43137"/>
                    </a:srgbClr>
                  </a:outerShdw>
                </a:effectLst>
                <a:cs typeface="mohammad bold art 1" pitchFamily="2" charset="-78"/>
              </a:rPr>
              <a:t>تابع – أولاً ... أهمية وجود مؤشرات دقيقة</a:t>
            </a:r>
            <a:endParaRPr lang="en-US" sz="2600" dirty="0">
              <a:solidFill>
                <a:schemeClr val="accent2">
                  <a:lumMod val="50000"/>
                </a:schemeClr>
              </a:solidFill>
              <a:effectLst>
                <a:outerShdw blurRad="38100" dist="38100" dir="2700000" algn="tl">
                  <a:srgbClr val="000000">
                    <a:alpha val="43137"/>
                  </a:srgbClr>
                </a:outerShdw>
              </a:effectLst>
              <a:cs typeface="mohammad bold art 1" pitchFamily="2" charset="-78"/>
            </a:endParaRPr>
          </a:p>
        </p:txBody>
      </p:sp>
      <p:sp>
        <p:nvSpPr>
          <p:cNvPr id="3" name="Rectangle 2"/>
          <p:cNvSpPr/>
          <p:nvPr/>
        </p:nvSpPr>
        <p:spPr>
          <a:xfrm>
            <a:off x="152401" y="1001206"/>
            <a:ext cx="8839200" cy="5786199"/>
          </a:xfrm>
          <a:prstGeom prst="rect">
            <a:avLst/>
          </a:prstGeom>
        </p:spPr>
        <p:txBody>
          <a:bodyPr wrap="square">
            <a:spAutoFit/>
          </a:bodyPr>
          <a:lstStyle/>
          <a:p>
            <a:pPr marL="342900" indent="-342900" algn="just" rtl="1">
              <a:lnSpc>
                <a:spcPct val="115000"/>
              </a:lnSpc>
              <a:buClr>
                <a:schemeClr val="tx2">
                  <a:lumMod val="50000"/>
                </a:schemeClr>
              </a:buClr>
              <a:buFont typeface="Wingdings" panose="05000000000000000000" pitchFamily="2" charset="2"/>
              <a:buChar char="v"/>
            </a:pPr>
            <a:r>
              <a:rPr lang="ar-KW" sz="2500" dirty="0" smtClean="0">
                <a:solidFill>
                  <a:schemeClr val="tx2">
                    <a:lumMod val="50000"/>
                  </a:schemeClr>
                </a:solidFill>
                <a:latin typeface="Times New Roman" panose="02020603050405020304" pitchFamily="18" charset="0"/>
                <a:ea typeface="Calibri" panose="020F0502020204030204" pitchFamily="34" charset="0"/>
                <a:cs typeface="mohammad bold art 1" pitchFamily="2" charset="-78"/>
              </a:rPr>
              <a:t>وجود </a:t>
            </a:r>
            <a:r>
              <a:rPr lang="ar-KW" sz="2500" dirty="0">
                <a:solidFill>
                  <a:schemeClr val="tx2">
                    <a:lumMod val="50000"/>
                  </a:schemeClr>
                </a:solidFill>
                <a:latin typeface="Times New Roman" panose="02020603050405020304" pitchFamily="18" charset="0"/>
                <a:ea typeface="Calibri" panose="020F0502020204030204" pitchFamily="34" charset="0"/>
                <a:cs typeface="mohammad bold art 1" pitchFamily="2" charset="-78"/>
              </a:rPr>
              <a:t>مؤشرات دقيقة تتبع حركة أسعار الأسهم وتبين اتجاهات أسواق الأوراق المالية </a:t>
            </a:r>
            <a:r>
              <a:rPr lang="ar-KW" sz="2500" dirty="0" smtClean="0">
                <a:solidFill>
                  <a:schemeClr val="tx2">
                    <a:lumMod val="50000"/>
                  </a:schemeClr>
                </a:solidFill>
                <a:latin typeface="Times New Roman" panose="02020603050405020304" pitchFamily="18" charset="0"/>
                <a:ea typeface="Calibri" panose="020F0502020204030204" pitchFamily="34" charset="0"/>
                <a:cs typeface="mohammad bold art 1" pitchFamily="2" charset="-78"/>
              </a:rPr>
              <a:t>يُعد ضرورة </a:t>
            </a:r>
            <a:r>
              <a:rPr lang="ar-KW" sz="2500" dirty="0">
                <a:solidFill>
                  <a:schemeClr val="tx2">
                    <a:lumMod val="50000"/>
                  </a:schemeClr>
                </a:solidFill>
                <a:latin typeface="Times New Roman" panose="02020603050405020304" pitchFamily="18" charset="0"/>
                <a:ea typeface="Calibri" panose="020F0502020204030204" pitchFamily="34" charset="0"/>
                <a:cs typeface="mohammad bold art 1" pitchFamily="2" charset="-78"/>
              </a:rPr>
              <a:t>حتمية، حيث أنها تساعد على:</a:t>
            </a:r>
            <a:endParaRPr lang="en-US" sz="2500" dirty="0">
              <a:solidFill>
                <a:schemeClr val="tx2">
                  <a:lumMod val="50000"/>
                </a:schemeClr>
              </a:solidFill>
              <a:latin typeface="Times New Roman" panose="02020603050405020304" pitchFamily="18" charset="0"/>
              <a:ea typeface="Times New Roman" panose="02020603050405020304" pitchFamily="18" charset="0"/>
            </a:endParaRPr>
          </a:p>
          <a:p>
            <a:pPr marL="731520" marR="0" lvl="0" indent="-365760" algn="just" rtl="1">
              <a:lnSpc>
                <a:spcPct val="115000"/>
              </a:lnSpc>
              <a:spcBef>
                <a:spcPts val="600"/>
              </a:spcBef>
              <a:spcAft>
                <a:spcPts val="600"/>
              </a:spcAft>
              <a:buClr>
                <a:schemeClr val="accent3">
                  <a:lumMod val="50000"/>
                </a:schemeClr>
              </a:buClr>
              <a:buFont typeface="Wingdings" panose="05000000000000000000" pitchFamily="2" charset="2"/>
              <a:buChar char="Ø"/>
            </a:pPr>
            <a:r>
              <a:rPr lang="ar-KW" sz="2500" dirty="0">
                <a:solidFill>
                  <a:schemeClr val="tx2">
                    <a:lumMod val="50000"/>
                  </a:schemeClr>
                </a:solidFill>
                <a:latin typeface="Times New Roman" panose="02020603050405020304" pitchFamily="18" charset="0"/>
                <a:ea typeface="Calibri" panose="020F0502020204030204" pitchFamily="34" charset="0"/>
                <a:cs typeface="mohammad bold art 1" pitchFamily="2" charset="-78"/>
              </a:rPr>
              <a:t>تقييم حالة الاقتصاد ككل ما بين الانتعاش والركود نظراً لكونها أحد المؤشرات الاسترشادية </a:t>
            </a:r>
            <a:r>
              <a:rPr lang="ar-KW" sz="2500" dirty="0" smtClean="0">
                <a:solidFill>
                  <a:schemeClr val="tx2">
                    <a:lumMod val="50000"/>
                  </a:schemeClr>
                </a:solidFill>
                <a:latin typeface="Times New Roman" panose="02020603050405020304" pitchFamily="18" charset="0"/>
                <a:ea typeface="Calibri" panose="020F0502020204030204" pitchFamily="34" charset="0"/>
                <a:cs typeface="mohammad bold art 1" pitchFamily="2" charset="-78"/>
              </a:rPr>
              <a:t>التقدمية.</a:t>
            </a:r>
          </a:p>
          <a:p>
            <a:pPr marL="731520" marR="0" lvl="0" indent="-365760" algn="just" rtl="1">
              <a:lnSpc>
                <a:spcPct val="115000"/>
              </a:lnSpc>
              <a:spcBef>
                <a:spcPts val="600"/>
              </a:spcBef>
              <a:spcAft>
                <a:spcPts val="600"/>
              </a:spcAft>
              <a:buClr>
                <a:schemeClr val="accent3">
                  <a:lumMod val="50000"/>
                </a:schemeClr>
              </a:buClr>
              <a:buFont typeface="Wingdings" panose="05000000000000000000" pitchFamily="2" charset="2"/>
              <a:buChar char="Ø"/>
            </a:pPr>
            <a:r>
              <a:rPr lang="ar-KW" sz="2500" dirty="0" smtClean="0">
                <a:solidFill>
                  <a:schemeClr val="tx2">
                    <a:lumMod val="50000"/>
                  </a:schemeClr>
                </a:solidFill>
                <a:latin typeface="Times New Roman" panose="02020603050405020304" pitchFamily="18" charset="0"/>
                <a:ea typeface="Calibri" panose="020F0502020204030204" pitchFamily="34" charset="0"/>
                <a:cs typeface="mohammad bold art 1" pitchFamily="2" charset="-78"/>
              </a:rPr>
              <a:t>تستخدم </a:t>
            </a:r>
            <a:r>
              <a:rPr lang="ar-KW" sz="2500" dirty="0">
                <a:solidFill>
                  <a:schemeClr val="tx2">
                    <a:lumMod val="50000"/>
                  </a:schemeClr>
                </a:solidFill>
                <a:latin typeface="Times New Roman" panose="02020603050405020304" pitchFamily="18" charset="0"/>
                <a:ea typeface="Calibri" panose="020F0502020204030204" pitchFamily="34" charset="0"/>
                <a:cs typeface="mohammad bold art 1" pitchFamily="2" charset="-78"/>
              </a:rPr>
              <a:t>في نماذج اقتصادية للتنبؤ بما يعرف بالفقاعات المالية في أسواق المال (ظاهرة ارتفاع أسعار الأسهم بطريقة مبالغ فيها وبمستويات تفوق بكثير معدلات النمو في المتغيرات الاقتصادية المؤثرة عليها</a:t>
            </a:r>
            <a:r>
              <a:rPr lang="ar-KW" sz="2500" dirty="0" smtClean="0">
                <a:solidFill>
                  <a:schemeClr val="tx2">
                    <a:lumMod val="50000"/>
                  </a:schemeClr>
                </a:solidFill>
                <a:latin typeface="Times New Roman" panose="02020603050405020304" pitchFamily="18" charset="0"/>
                <a:ea typeface="Calibri" panose="020F0502020204030204" pitchFamily="34" charset="0"/>
                <a:cs typeface="mohammad bold art 1" pitchFamily="2" charset="-78"/>
              </a:rPr>
              <a:t>).</a:t>
            </a:r>
          </a:p>
          <a:p>
            <a:pPr marL="731520" marR="0" lvl="0" indent="-365760" algn="just" rtl="1">
              <a:lnSpc>
                <a:spcPct val="115000"/>
              </a:lnSpc>
              <a:spcBef>
                <a:spcPts val="600"/>
              </a:spcBef>
              <a:spcAft>
                <a:spcPts val="600"/>
              </a:spcAft>
              <a:buClr>
                <a:schemeClr val="accent3">
                  <a:lumMod val="50000"/>
                </a:schemeClr>
              </a:buClr>
              <a:buFont typeface="Wingdings" panose="05000000000000000000" pitchFamily="2" charset="2"/>
              <a:buChar char="Ø"/>
            </a:pPr>
            <a:r>
              <a:rPr lang="ar-KW" sz="2500" dirty="0" smtClean="0">
                <a:solidFill>
                  <a:schemeClr val="tx2">
                    <a:lumMod val="50000"/>
                  </a:schemeClr>
                </a:solidFill>
                <a:latin typeface="Times New Roman" panose="02020603050405020304" pitchFamily="18" charset="0"/>
                <a:ea typeface="Calibri" panose="020F0502020204030204" pitchFamily="34" charset="0"/>
                <a:cs typeface="mohammad bold art 1" pitchFamily="2" charset="-78"/>
              </a:rPr>
              <a:t>تستخدم </a:t>
            </a:r>
            <a:r>
              <a:rPr lang="ar-KW" sz="2500" dirty="0">
                <a:solidFill>
                  <a:schemeClr val="tx2">
                    <a:lumMod val="50000"/>
                  </a:schemeClr>
                </a:solidFill>
                <a:latin typeface="Times New Roman" panose="02020603050405020304" pitchFamily="18" charset="0"/>
                <a:ea typeface="Calibri" panose="020F0502020204030204" pitchFamily="34" charset="0"/>
                <a:cs typeface="mohammad bold art 1" pitchFamily="2" charset="-78"/>
              </a:rPr>
              <a:t>في </a:t>
            </a:r>
            <a:r>
              <a:rPr lang="ar-KW" sz="2500" dirty="0">
                <a:solidFill>
                  <a:schemeClr val="tx2">
                    <a:lumMod val="50000"/>
                  </a:schemeClr>
                </a:solidFill>
                <a:latin typeface="Times New Roman" panose="02020603050405020304" pitchFamily="18" charset="0"/>
                <a:ea typeface="Times New Roman" panose="02020603050405020304" pitchFamily="18" charset="0"/>
                <a:cs typeface="mohammad bold art 1" pitchFamily="2" charset="-78"/>
              </a:rPr>
              <a:t>نماذج تقييم الأصول الرأسمالية (</a:t>
            </a:r>
            <a:r>
              <a:rPr lang="en-US" sz="2500" dirty="0">
                <a:solidFill>
                  <a:schemeClr val="tx2">
                    <a:lumMod val="50000"/>
                  </a:schemeClr>
                </a:solidFill>
                <a:latin typeface="Times New Roman" panose="02020603050405020304" pitchFamily="18" charset="0"/>
                <a:ea typeface="Times New Roman" panose="02020603050405020304" pitchFamily="18" charset="0"/>
                <a:cs typeface="mohammad bold art 1" pitchFamily="2" charset="-78"/>
              </a:rPr>
              <a:t>Capital Asset Pricing Models</a:t>
            </a:r>
            <a:r>
              <a:rPr lang="ar-KW" sz="2500" dirty="0">
                <a:solidFill>
                  <a:schemeClr val="tx2">
                    <a:lumMod val="50000"/>
                  </a:schemeClr>
                </a:solidFill>
                <a:latin typeface="Times New Roman" panose="02020603050405020304" pitchFamily="18" charset="0"/>
                <a:ea typeface="Times New Roman" panose="02020603050405020304" pitchFamily="18" charset="0"/>
                <a:cs typeface="mohammad bold art 1" pitchFamily="2" charset="-78"/>
              </a:rPr>
              <a:t>) لتحديد </a:t>
            </a:r>
            <a:r>
              <a:rPr lang="ar-KW" sz="2500" dirty="0">
                <a:solidFill>
                  <a:schemeClr val="tx2">
                    <a:lumMod val="50000"/>
                  </a:schemeClr>
                </a:solidFill>
                <a:latin typeface="Times New Roman" panose="02020603050405020304" pitchFamily="18" charset="0"/>
                <a:ea typeface="Calibri" panose="020F0502020204030204" pitchFamily="34" charset="0"/>
                <a:cs typeface="mohammad bold art 1" pitchFamily="2" charset="-78"/>
              </a:rPr>
              <a:t>مخاطر الاستثمار في الشركات مقارنةً بمخاطر السوق ككل. وأيضاً، في حساب معدل العائد المطلوب من الاستثمار في أسهم الشركات المدرجة (تكلفة رأس المال</a:t>
            </a:r>
            <a:r>
              <a:rPr lang="ar-KW" sz="2500" dirty="0" smtClean="0">
                <a:solidFill>
                  <a:schemeClr val="tx2">
                    <a:lumMod val="50000"/>
                  </a:schemeClr>
                </a:solidFill>
                <a:latin typeface="Times New Roman" panose="02020603050405020304" pitchFamily="18" charset="0"/>
                <a:ea typeface="Calibri" panose="020F0502020204030204" pitchFamily="34" charset="0"/>
                <a:cs typeface="mohammad bold art 1" pitchFamily="2" charset="-78"/>
              </a:rPr>
              <a:t>).</a:t>
            </a:r>
            <a:endParaRPr lang="en-US" sz="2500" dirty="0">
              <a:solidFill>
                <a:schemeClr val="tx2">
                  <a:lumMod val="50000"/>
                </a:schemeClr>
              </a:solidFill>
              <a:latin typeface="Times New Roman" panose="02020603050405020304" pitchFamily="18" charset="0"/>
              <a:ea typeface="Times New Roman" panose="02020603050405020304" pitchFamily="18" charset="0"/>
            </a:endParaRPr>
          </a:p>
        </p:txBody>
      </p:sp>
      <p:pic>
        <p:nvPicPr>
          <p:cNvPr id="8" name="Picture 7"/>
          <p:cNvPicPr>
            <a:picLocks noChangeAspect="1"/>
          </p:cNvPicPr>
          <p:nvPr/>
        </p:nvPicPr>
        <p:blipFill>
          <a:blip r:embed="rId4"/>
          <a:stretch>
            <a:fillRect/>
          </a:stretch>
        </p:blipFill>
        <p:spPr>
          <a:xfrm>
            <a:off x="76200" y="26894"/>
            <a:ext cx="2286000" cy="801315"/>
          </a:xfrm>
          <a:prstGeom prst="rect">
            <a:avLst/>
          </a:prstGeom>
        </p:spPr>
      </p:pic>
      <p:cxnSp>
        <p:nvCxnSpPr>
          <p:cNvPr id="9" name="Straight Connector 8"/>
          <p:cNvCxnSpPr/>
          <p:nvPr/>
        </p:nvCxnSpPr>
        <p:spPr>
          <a:xfrm>
            <a:off x="3261360" y="838200"/>
            <a:ext cx="5577840"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2892500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669" y="682377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Slide Number Placeholder 1"/>
          <p:cNvSpPr>
            <a:spLocks noGrp="1"/>
          </p:cNvSpPr>
          <p:nvPr>
            <p:ph type="sldNum" sz="quarter" idx="12"/>
          </p:nvPr>
        </p:nvSpPr>
        <p:spPr>
          <a:xfrm>
            <a:off x="8454185" y="6569075"/>
            <a:ext cx="304800" cy="365125"/>
          </a:xfrm>
        </p:spPr>
        <p:txBody>
          <a:bodyPr/>
          <a:lstStyle/>
          <a:p>
            <a:fld id="{F9836BBA-1BD7-4313-BE0D-A1F9E859EC5C}" type="slidenum">
              <a:rPr lang="en-US" b="1" smtClean="0">
                <a:latin typeface="Times New Roman" pitchFamily="18" charset="0"/>
                <a:cs typeface="Times New Roman" pitchFamily="18" charset="0"/>
              </a:rPr>
              <a:t>7</a:t>
            </a:fld>
            <a:endParaRPr lang="en-US" b="1" dirty="0">
              <a:latin typeface="Times New Roman" pitchFamily="18" charset="0"/>
              <a:cs typeface="Times New Roman" pitchFamily="18" charset="0"/>
            </a:endParaRPr>
          </a:p>
        </p:txBody>
      </p:sp>
      <p:sp>
        <p:nvSpPr>
          <p:cNvPr id="12" name="Title 1"/>
          <p:cNvSpPr txBox="1">
            <a:spLocks/>
          </p:cNvSpPr>
          <p:nvPr/>
        </p:nvSpPr>
        <p:spPr>
          <a:xfrm>
            <a:off x="2286000" y="74060"/>
            <a:ext cx="6705601" cy="757200"/>
          </a:xfrm>
          <a:prstGeom prst="rect">
            <a:avLst/>
          </a:prstGeom>
        </p:spPr>
        <p:txBody>
          <a:bodyPr anchor="ctr" anchorCtr="0">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rtl="1"/>
            <a:r>
              <a:rPr lang="ar-KW" sz="2600" dirty="0" smtClean="0">
                <a:solidFill>
                  <a:schemeClr val="accent2">
                    <a:lumMod val="50000"/>
                  </a:schemeClr>
                </a:solidFill>
                <a:effectLst>
                  <a:outerShdw blurRad="38100" dist="38100" dir="2700000" algn="tl">
                    <a:srgbClr val="000000">
                      <a:alpha val="43137"/>
                    </a:srgbClr>
                  </a:outerShdw>
                </a:effectLst>
                <a:cs typeface="mohammad bold art 1" pitchFamily="2" charset="-78"/>
              </a:rPr>
              <a:t>تابع – أولاً ... أهمية وجود مؤشرات دقيقة</a:t>
            </a:r>
            <a:endParaRPr lang="en-US" sz="2600" dirty="0">
              <a:solidFill>
                <a:schemeClr val="accent2">
                  <a:lumMod val="50000"/>
                </a:schemeClr>
              </a:solidFill>
              <a:effectLst>
                <a:outerShdw blurRad="38100" dist="38100" dir="2700000" algn="tl">
                  <a:srgbClr val="000000">
                    <a:alpha val="43137"/>
                  </a:srgbClr>
                </a:outerShdw>
              </a:effectLst>
              <a:cs typeface="mohammad bold art 1" pitchFamily="2" charset="-78"/>
            </a:endParaRPr>
          </a:p>
        </p:txBody>
      </p:sp>
      <p:sp>
        <p:nvSpPr>
          <p:cNvPr id="3" name="Rectangle 2"/>
          <p:cNvSpPr/>
          <p:nvPr/>
        </p:nvSpPr>
        <p:spPr>
          <a:xfrm>
            <a:off x="304800" y="1219200"/>
            <a:ext cx="8839200" cy="3771225"/>
          </a:xfrm>
          <a:prstGeom prst="rect">
            <a:avLst/>
          </a:prstGeom>
        </p:spPr>
        <p:txBody>
          <a:bodyPr wrap="square">
            <a:spAutoFit/>
          </a:bodyPr>
          <a:lstStyle/>
          <a:p>
            <a:pPr marL="731520" marR="0" lvl="0" indent="-365760" algn="just" rtl="1">
              <a:lnSpc>
                <a:spcPct val="115000"/>
              </a:lnSpc>
              <a:spcBef>
                <a:spcPts val="600"/>
              </a:spcBef>
              <a:spcAft>
                <a:spcPts val="600"/>
              </a:spcAft>
              <a:buClr>
                <a:schemeClr val="accent3">
                  <a:lumMod val="50000"/>
                </a:schemeClr>
              </a:buClr>
              <a:buFont typeface="Wingdings" panose="05000000000000000000" pitchFamily="2" charset="2"/>
              <a:buChar char="Ø"/>
            </a:pPr>
            <a:r>
              <a:rPr lang="ar-KW" sz="2500" dirty="0" smtClean="0">
                <a:solidFill>
                  <a:schemeClr val="tx2">
                    <a:lumMod val="50000"/>
                  </a:schemeClr>
                </a:solidFill>
                <a:latin typeface="Times New Roman" panose="02020603050405020304" pitchFamily="18" charset="0"/>
                <a:ea typeface="Calibri" panose="020F0502020204030204" pitchFamily="34" charset="0"/>
                <a:cs typeface="mohammad bold art 1" pitchFamily="2" charset="-78"/>
              </a:rPr>
              <a:t>تساعد </a:t>
            </a:r>
            <a:r>
              <a:rPr lang="ar-KW" sz="2500" dirty="0">
                <a:solidFill>
                  <a:schemeClr val="tx2">
                    <a:lumMod val="50000"/>
                  </a:schemeClr>
                </a:solidFill>
                <a:latin typeface="Times New Roman" panose="02020603050405020304" pitchFamily="18" charset="0"/>
                <a:ea typeface="Calibri" panose="020F0502020204030204" pitchFamily="34" charset="0"/>
                <a:cs typeface="mohammad bold art 1" pitchFamily="2" charset="-78"/>
              </a:rPr>
              <a:t>مدراء الصناديق على توزيع النقد في استثمارات متنوعة. حيث أنه يمكن لمدراء الصناديق تتبع أحد المؤشرات الرئيسية، مثلاً مؤشر كويت – 15، وتوزيع أصول الصندوق في شراء أسهم الشركات المكونة للمؤشر وبنفس الأوزان المستخدمة (</a:t>
            </a:r>
            <a:r>
              <a:rPr lang="en-US" sz="2500" dirty="0">
                <a:solidFill>
                  <a:schemeClr val="tx2">
                    <a:lumMod val="50000"/>
                  </a:schemeClr>
                </a:solidFill>
                <a:latin typeface="Times New Roman" panose="02020603050405020304" pitchFamily="18" charset="0"/>
                <a:ea typeface="Calibri" panose="020F0502020204030204" pitchFamily="34" charset="0"/>
                <a:cs typeface="mohammad bold art 1" pitchFamily="2" charset="-78"/>
              </a:rPr>
              <a:t>Passive Management</a:t>
            </a:r>
            <a:r>
              <a:rPr lang="ar-KW" sz="2500" dirty="0" smtClean="0">
                <a:solidFill>
                  <a:schemeClr val="tx2">
                    <a:lumMod val="50000"/>
                  </a:schemeClr>
                </a:solidFill>
                <a:latin typeface="Times New Roman" panose="02020603050405020304" pitchFamily="18" charset="0"/>
                <a:ea typeface="Calibri" panose="020F0502020204030204" pitchFamily="34" charset="0"/>
                <a:cs typeface="mohammad bold art 1" pitchFamily="2" charset="-78"/>
              </a:rPr>
              <a:t>).</a:t>
            </a:r>
          </a:p>
          <a:p>
            <a:pPr marL="731520" marR="0" lvl="0" indent="-365760" algn="just" rtl="1">
              <a:lnSpc>
                <a:spcPct val="115000"/>
              </a:lnSpc>
              <a:spcBef>
                <a:spcPts val="600"/>
              </a:spcBef>
              <a:spcAft>
                <a:spcPts val="600"/>
              </a:spcAft>
              <a:buClr>
                <a:schemeClr val="accent3">
                  <a:lumMod val="50000"/>
                </a:schemeClr>
              </a:buClr>
              <a:buFont typeface="Wingdings" panose="05000000000000000000" pitchFamily="2" charset="2"/>
              <a:buChar char="Ø"/>
            </a:pPr>
            <a:r>
              <a:rPr lang="ar-KW" sz="2500" dirty="0" smtClean="0">
                <a:solidFill>
                  <a:schemeClr val="tx2">
                    <a:lumMod val="50000"/>
                  </a:schemeClr>
                </a:solidFill>
                <a:latin typeface="Times New Roman" panose="02020603050405020304" pitchFamily="18" charset="0"/>
                <a:ea typeface="Calibri" panose="020F0502020204030204" pitchFamily="34" charset="0"/>
                <a:cs typeface="mohammad bold art 1" pitchFamily="2" charset="-78"/>
              </a:rPr>
              <a:t>تستخدم </a:t>
            </a:r>
            <a:r>
              <a:rPr lang="ar-KW" sz="2500" dirty="0">
                <a:solidFill>
                  <a:schemeClr val="tx2">
                    <a:lumMod val="50000"/>
                  </a:schemeClr>
                </a:solidFill>
                <a:latin typeface="Times New Roman" panose="02020603050405020304" pitchFamily="18" charset="0"/>
                <a:ea typeface="Calibri" panose="020F0502020204030204" pitchFamily="34" charset="0"/>
                <a:cs typeface="mohammad bold art 1" pitchFamily="2" charset="-78"/>
              </a:rPr>
              <a:t>كأداة مرجعية (</a:t>
            </a:r>
            <a:r>
              <a:rPr lang="en-US" sz="2500" dirty="0">
                <a:solidFill>
                  <a:schemeClr val="tx2">
                    <a:lumMod val="50000"/>
                  </a:schemeClr>
                </a:solidFill>
                <a:latin typeface="Times New Roman" panose="02020603050405020304" pitchFamily="18" charset="0"/>
                <a:ea typeface="Calibri" panose="020F0502020204030204" pitchFamily="34" charset="0"/>
                <a:cs typeface="mohammad bold art 1" pitchFamily="2" charset="-78"/>
              </a:rPr>
              <a:t>Benchmark Tool</a:t>
            </a:r>
            <a:r>
              <a:rPr lang="ar-KW" sz="2500" dirty="0">
                <a:solidFill>
                  <a:schemeClr val="tx2">
                    <a:lumMod val="50000"/>
                  </a:schemeClr>
                </a:solidFill>
                <a:latin typeface="Times New Roman" panose="02020603050405020304" pitchFamily="18" charset="0"/>
                <a:ea typeface="Calibri" panose="020F0502020204030204" pitchFamily="34" charset="0"/>
                <a:cs typeface="mohammad bold art 1" pitchFamily="2" charset="-78"/>
              </a:rPr>
              <a:t>) من قبل المستثمرين (حملة الوحدات) لتقييم أداء مدراء الصناديق الاستثمارية، وتحديداً الصناديق التي تتبع مؤشرات خاصة (صناديق المؤشرات).</a:t>
            </a:r>
            <a:r>
              <a:rPr lang="ar-KW" sz="2500" b="1" dirty="0">
                <a:solidFill>
                  <a:schemeClr val="tx2">
                    <a:lumMod val="50000"/>
                  </a:schemeClr>
                </a:solidFill>
                <a:latin typeface="Times New Roman" panose="02020603050405020304" pitchFamily="18" charset="0"/>
                <a:ea typeface="Calibri" panose="020F0502020204030204" pitchFamily="34" charset="0"/>
                <a:cs typeface="mohammad bold art 1" pitchFamily="2" charset="-78"/>
              </a:rPr>
              <a:t> </a:t>
            </a:r>
            <a:endParaRPr lang="en-US" sz="2500" dirty="0">
              <a:solidFill>
                <a:schemeClr val="tx2">
                  <a:lumMod val="50000"/>
                </a:schemeClr>
              </a:solidFill>
              <a:latin typeface="Times New Roman" panose="02020603050405020304" pitchFamily="18" charset="0"/>
              <a:ea typeface="Times New Roman" panose="02020603050405020304" pitchFamily="18" charset="0"/>
            </a:endParaRPr>
          </a:p>
        </p:txBody>
      </p:sp>
      <p:pic>
        <p:nvPicPr>
          <p:cNvPr id="8" name="Picture 7"/>
          <p:cNvPicPr>
            <a:picLocks noChangeAspect="1"/>
          </p:cNvPicPr>
          <p:nvPr/>
        </p:nvPicPr>
        <p:blipFill>
          <a:blip r:embed="rId4"/>
          <a:stretch>
            <a:fillRect/>
          </a:stretch>
        </p:blipFill>
        <p:spPr>
          <a:xfrm>
            <a:off x="76200" y="26894"/>
            <a:ext cx="2286000" cy="801315"/>
          </a:xfrm>
          <a:prstGeom prst="rect">
            <a:avLst/>
          </a:prstGeom>
        </p:spPr>
      </p:pic>
      <p:cxnSp>
        <p:nvCxnSpPr>
          <p:cNvPr id="9" name="Straight Connector 8"/>
          <p:cNvCxnSpPr/>
          <p:nvPr/>
        </p:nvCxnSpPr>
        <p:spPr>
          <a:xfrm>
            <a:off x="3261360" y="838200"/>
            <a:ext cx="5577840"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9722256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ounded Rectangle 20"/>
          <p:cNvSpPr/>
          <p:nvPr/>
        </p:nvSpPr>
        <p:spPr>
          <a:xfrm>
            <a:off x="6821303" y="5916004"/>
            <a:ext cx="1852215" cy="490892"/>
          </a:xfrm>
          <a:prstGeom prst="roundRect">
            <a:avLst/>
          </a:prstGeom>
          <a:solidFill>
            <a:schemeClr val="accent2">
              <a:lumMod val="20000"/>
              <a:lumOff val="80000"/>
            </a:schemeClr>
          </a:solidFill>
          <a:ln w="3810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0" name="Rounded Rectangle 19"/>
          <p:cNvSpPr/>
          <p:nvPr/>
        </p:nvSpPr>
        <p:spPr>
          <a:xfrm>
            <a:off x="8098604" y="5132714"/>
            <a:ext cx="618131" cy="673644"/>
          </a:xfrm>
          <a:prstGeom prst="roundRect">
            <a:avLst/>
          </a:prstGeom>
          <a:solidFill>
            <a:schemeClr val="accent2">
              <a:lumMod val="20000"/>
              <a:lumOff val="80000"/>
            </a:schemeClr>
          </a:solidFill>
          <a:ln w="3810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19" name="Rounded Rectangle 18"/>
          <p:cNvSpPr/>
          <p:nvPr/>
        </p:nvSpPr>
        <p:spPr>
          <a:xfrm>
            <a:off x="8090005" y="4331172"/>
            <a:ext cx="618131" cy="673644"/>
          </a:xfrm>
          <a:prstGeom prst="roundRect">
            <a:avLst/>
          </a:prstGeom>
          <a:solidFill>
            <a:schemeClr val="accent2">
              <a:lumMod val="20000"/>
              <a:lumOff val="80000"/>
            </a:schemeClr>
          </a:solidFill>
          <a:ln w="3810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18" name="Rounded Rectangle 17"/>
          <p:cNvSpPr/>
          <p:nvPr/>
        </p:nvSpPr>
        <p:spPr>
          <a:xfrm>
            <a:off x="8089460" y="3554046"/>
            <a:ext cx="618131" cy="673644"/>
          </a:xfrm>
          <a:prstGeom prst="roundRect">
            <a:avLst/>
          </a:prstGeom>
          <a:solidFill>
            <a:schemeClr val="accent2">
              <a:lumMod val="20000"/>
              <a:lumOff val="80000"/>
            </a:schemeClr>
          </a:solidFill>
          <a:ln w="3810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8" name="Rounded Rectangle 7"/>
          <p:cNvSpPr/>
          <p:nvPr/>
        </p:nvSpPr>
        <p:spPr>
          <a:xfrm>
            <a:off x="1783080" y="2423184"/>
            <a:ext cx="5257800" cy="883896"/>
          </a:xfrm>
          <a:prstGeom prst="roundRect">
            <a:avLst/>
          </a:prstGeom>
          <a:solidFill>
            <a:schemeClr val="accent2">
              <a:lumMod val="20000"/>
              <a:lumOff val="80000"/>
            </a:schemeClr>
          </a:solidFill>
          <a:ln w="3810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pic>
        <p:nvPicPr>
          <p:cNvPr id="7"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669" y="682377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Slide Number Placeholder 1"/>
          <p:cNvSpPr>
            <a:spLocks noGrp="1"/>
          </p:cNvSpPr>
          <p:nvPr>
            <p:ph type="sldNum" sz="quarter" idx="12"/>
          </p:nvPr>
        </p:nvSpPr>
        <p:spPr>
          <a:xfrm>
            <a:off x="8305800" y="6569075"/>
            <a:ext cx="453185" cy="365125"/>
          </a:xfrm>
        </p:spPr>
        <p:txBody>
          <a:bodyPr/>
          <a:lstStyle/>
          <a:p>
            <a:fld id="{F9836BBA-1BD7-4313-BE0D-A1F9E859EC5C}" type="slidenum">
              <a:rPr lang="en-US" b="1" smtClean="0">
                <a:latin typeface="Times New Roman" pitchFamily="18" charset="0"/>
                <a:cs typeface="Times New Roman" pitchFamily="18" charset="0"/>
              </a:rPr>
              <a:t>8</a:t>
            </a:fld>
            <a:endParaRPr lang="en-US" b="1" dirty="0">
              <a:latin typeface="Times New Roman" pitchFamily="18" charset="0"/>
              <a:cs typeface="Times New Roman" pitchFamily="18" charset="0"/>
            </a:endParaRPr>
          </a:p>
        </p:txBody>
      </p:sp>
      <p:sp>
        <p:nvSpPr>
          <p:cNvPr id="12" name="Title 1"/>
          <p:cNvSpPr txBox="1">
            <a:spLocks/>
          </p:cNvSpPr>
          <p:nvPr/>
        </p:nvSpPr>
        <p:spPr>
          <a:xfrm>
            <a:off x="2286000" y="74060"/>
            <a:ext cx="6705601" cy="757200"/>
          </a:xfrm>
          <a:prstGeom prst="rect">
            <a:avLst/>
          </a:prstGeom>
        </p:spPr>
        <p:txBody>
          <a:bodyPr anchor="ctr" anchorCtr="0">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rtl="1"/>
            <a:r>
              <a:rPr lang="ar-KW" sz="2600" dirty="0" smtClean="0">
                <a:solidFill>
                  <a:schemeClr val="accent2">
                    <a:lumMod val="50000"/>
                  </a:schemeClr>
                </a:solidFill>
                <a:effectLst>
                  <a:outerShdw blurRad="38100" dist="38100" dir="2700000" algn="tl">
                    <a:srgbClr val="000000">
                      <a:alpha val="43137"/>
                    </a:srgbClr>
                  </a:outerShdw>
                </a:effectLst>
                <a:cs typeface="mohammad bold art 1" pitchFamily="2" charset="-78"/>
              </a:rPr>
              <a:t>ثانيا ً: منهجية حساب المؤشرات السعرية والوزنية</a:t>
            </a:r>
            <a:endParaRPr lang="en-US" sz="2600" dirty="0">
              <a:solidFill>
                <a:schemeClr val="accent2">
                  <a:lumMod val="50000"/>
                </a:schemeClr>
              </a:solidFill>
              <a:effectLst>
                <a:outerShdw blurRad="38100" dist="38100" dir="2700000" algn="tl">
                  <a:srgbClr val="000000">
                    <a:alpha val="43137"/>
                  </a:srgbClr>
                </a:outerShdw>
              </a:effectLst>
              <a:cs typeface="mohammad bold art 1" pitchFamily="2" charset="-78"/>
            </a:endParaRPr>
          </a:p>
        </p:txBody>
      </p:sp>
      <p:sp>
        <p:nvSpPr>
          <p:cNvPr id="4" name="Rectangle 3"/>
          <p:cNvSpPr/>
          <p:nvPr/>
        </p:nvSpPr>
        <p:spPr>
          <a:xfrm>
            <a:off x="152400" y="990600"/>
            <a:ext cx="8839200" cy="1246495"/>
          </a:xfrm>
          <a:prstGeom prst="rect">
            <a:avLst/>
          </a:prstGeom>
        </p:spPr>
        <p:txBody>
          <a:bodyPr wrap="square">
            <a:spAutoFit/>
          </a:bodyPr>
          <a:lstStyle/>
          <a:p>
            <a:pPr marL="342900" indent="-342900" algn="just" rtl="1">
              <a:buClr>
                <a:schemeClr val="tx2">
                  <a:lumMod val="50000"/>
                </a:schemeClr>
              </a:buClr>
              <a:buFont typeface="Wingdings" panose="05000000000000000000" pitchFamily="2" charset="2"/>
              <a:buChar char="v"/>
            </a:pPr>
            <a:r>
              <a:rPr lang="ar-KW" sz="2500" dirty="0" smtClean="0">
                <a:solidFill>
                  <a:schemeClr val="tx2">
                    <a:lumMod val="50000"/>
                  </a:schemeClr>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mohammad bold art 1" pitchFamily="2" charset="-78"/>
              </a:rPr>
              <a:t>بدايةً نستعرض </a:t>
            </a:r>
            <a:r>
              <a:rPr lang="ar-KW" sz="2500" dirty="0" smtClean="0">
                <a:solidFill>
                  <a:schemeClr val="tx2">
                    <a:lumMod val="50000"/>
                  </a:schemeClr>
                </a:solidFill>
                <a:latin typeface="Times New Roman" panose="02020603050405020304" pitchFamily="18" charset="0"/>
                <a:ea typeface="Calibri" panose="020F0502020204030204" pitchFamily="34" charset="0"/>
                <a:cs typeface="mohammad bold art 1" pitchFamily="2" charset="-78"/>
              </a:rPr>
              <a:t>مؤشر </a:t>
            </a:r>
            <a:r>
              <a:rPr lang="ar-KW" sz="2500" dirty="0">
                <a:solidFill>
                  <a:schemeClr val="tx2">
                    <a:lumMod val="50000"/>
                  </a:schemeClr>
                </a:solidFill>
                <a:latin typeface="Times New Roman" panose="02020603050405020304" pitchFamily="18" charset="0"/>
                <a:ea typeface="Calibri" panose="020F0502020204030204" pitchFamily="34" charset="0"/>
                <a:cs typeface="mohammad bold art 1" pitchFamily="2" charset="-78"/>
              </a:rPr>
              <a:t>الأسعار النسبية والذي يُعد أبسط أنواع </a:t>
            </a:r>
            <a:r>
              <a:rPr lang="ar-KW" sz="2500" dirty="0" smtClean="0">
                <a:solidFill>
                  <a:schemeClr val="tx2">
                    <a:lumMod val="50000"/>
                  </a:schemeClr>
                </a:solidFill>
                <a:latin typeface="Times New Roman" panose="02020603050405020304" pitchFamily="18" charset="0"/>
                <a:ea typeface="Calibri" panose="020F0502020204030204" pitchFamily="34" charset="0"/>
                <a:cs typeface="mohammad bold art 1" pitchFamily="2" charset="-78"/>
              </a:rPr>
              <a:t>المؤشرات، وذلك بهدف توضيح </a:t>
            </a:r>
            <a:r>
              <a:rPr lang="ar-KW" sz="2500" dirty="0">
                <a:solidFill>
                  <a:schemeClr val="tx2">
                    <a:lumMod val="50000"/>
                  </a:schemeClr>
                </a:solidFill>
                <a:latin typeface="Times New Roman" panose="02020603050405020304" pitchFamily="18" charset="0"/>
                <a:ea typeface="Calibri" panose="020F0502020204030204" pitchFamily="34" charset="0"/>
                <a:cs typeface="mohammad bold art 1" pitchFamily="2" charset="-78"/>
              </a:rPr>
              <a:t>بعض المفاهيم المرتبطة بالمؤشرات المستخدمة في أسواق الأوراق </a:t>
            </a:r>
            <a:r>
              <a:rPr lang="ar-KW" sz="2500" dirty="0" smtClean="0">
                <a:solidFill>
                  <a:schemeClr val="tx2">
                    <a:lumMod val="50000"/>
                  </a:schemeClr>
                </a:solidFill>
                <a:latin typeface="Times New Roman" panose="02020603050405020304" pitchFamily="18" charset="0"/>
                <a:ea typeface="Calibri" panose="020F0502020204030204" pitchFamily="34" charset="0"/>
                <a:cs typeface="mohammad bold art 1" pitchFamily="2" charset="-78"/>
              </a:rPr>
              <a:t>المالية.</a:t>
            </a:r>
            <a:endParaRPr lang="en-US" sz="2500" dirty="0">
              <a:solidFill>
                <a:schemeClr val="tx2">
                  <a:lumMod val="50000"/>
                </a:schemeClr>
              </a:solidFill>
            </a:endParaRPr>
          </a:p>
        </p:txBody>
      </p:sp>
      <p:pic>
        <p:nvPicPr>
          <p:cNvPr id="5" name="Picture 4"/>
          <p:cNvPicPr>
            <a:picLocks noChangeAspect="1"/>
          </p:cNvPicPr>
          <p:nvPr/>
        </p:nvPicPr>
        <p:blipFill>
          <a:blip r:embed="rId4"/>
          <a:stretch>
            <a:fillRect/>
          </a:stretch>
        </p:blipFill>
        <p:spPr>
          <a:xfrm>
            <a:off x="2057400" y="2468904"/>
            <a:ext cx="4763903" cy="729264"/>
          </a:xfrm>
          <a:prstGeom prst="rect">
            <a:avLst/>
          </a:prstGeom>
        </p:spPr>
      </p:pic>
      <p:pic>
        <p:nvPicPr>
          <p:cNvPr id="13" name="Picture 12"/>
          <p:cNvPicPr>
            <a:picLocks noChangeAspect="1"/>
          </p:cNvPicPr>
          <p:nvPr/>
        </p:nvPicPr>
        <p:blipFill>
          <a:blip r:embed="rId5"/>
          <a:stretch>
            <a:fillRect/>
          </a:stretch>
        </p:blipFill>
        <p:spPr>
          <a:xfrm>
            <a:off x="8166812" y="4309986"/>
            <a:ext cx="557784" cy="740550"/>
          </a:xfrm>
          <a:prstGeom prst="rect">
            <a:avLst/>
          </a:prstGeom>
        </p:spPr>
      </p:pic>
      <p:pic>
        <p:nvPicPr>
          <p:cNvPr id="14" name="Picture 13"/>
          <p:cNvPicPr>
            <a:picLocks noChangeAspect="1"/>
          </p:cNvPicPr>
          <p:nvPr/>
        </p:nvPicPr>
        <p:blipFill>
          <a:blip r:embed="rId6"/>
          <a:stretch>
            <a:fillRect/>
          </a:stretch>
        </p:blipFill>
        <p:spPr>
          <a:xfrm>
            <a:off x="8166812" y="3519955"/>
            <a:ext cx="553584" cy="764178"/>
          </a:xfrm>
          <a:prstGeom prst="rect">
            <a:avLst/>
          </a:prstGeom>
        </p:spPr>
      </p:pic>
      <p:pic>
        <p:nvPicPr>
          <p:cNvPr id="15" name="Picture 14"/>
          <p:cNvPicPr>
            <a:picLocks noChangeAspect="1"/>
          </p:cNvPicPr>
          <p:nvPr/>
        </p:nvPicPr>
        <p:blipFill>
          <a:blip r:embed="rId7"/>
          <a:stretch>
            <a:fillRect/>
          </a:stretch>
        </p:blipFill>
        <p:spPr>
          <a:xfrm>
            <a:off x="8162612" y="5105967"/>
            <a:ext cx="557784" cy="703521"/>
          </a:xfrm>
          <a:prstGeom prst="rect">
            <a:avLst/>
          </a:prstGeom>
        </p:spPr>
      </p:pic>
      <p:sp>
        <p:nvSpPr>
          <p:cNvPr id="16" name="Rectangle 15"/>
          <p:cNvSpPr/>
          <p:nvPr/>
        </p:nvSpPr>
        <p:spPr>
          <a:xfrm>
            <a:off x="97958" y="5907261"/>
            <a:ext cx="8682785" cy="534762"/>
          </a:xfrm>
          <a:prstGeom prst="rect">
            <a:avLst/>
          </a:prstGeom>
        </p:spPr>
        <p:txBody>
          <a:bodyPr wrap="square">
            <a:spAutoFit/>
          </a:bodyPr>
          <a:lstStyle/>
          <a:p>
            <a:pPr algn="just" rtl="1">
              <a:lnSpc>
                <a:spcPct val="115000"/>
              </a:lnSpc>
            </a:pPr>
            <a:r>
              <a:rPr lang="en-US" sz="2500" dirty="0" smtClean="0">
                <a:solidFill>
                  <a:srgbClr val="0D0D0D"/>
                </a:solidFill>
                <a:latin typeface="Algerian" panose="04020705040A02060702" pitchFamily="82" charset="0"/>
                <a:ea typeface="Times New Roman" panose="02020603050405020304" pitchFamily="18" charset="0"/>
                <a:cs typeface="mohammad bold art 1" pitchFamily="2" charset="-78"/>
              </a:rPr>
              <a:t>Multiplier</a:t>
            </a:r>
            <a:r>
              <a:rPr lang="en-US" sz="2500" dirty="0" smtClean="0">
                <a:solidFill>
                  <a:srgbClr val="0D0D0D"/>
                </a:solidFill>
                <a:latin typeface="Algerian" panose="04020705040A02060702" pitchFamily="82" charset="0"/>
                <a:ea typeface="Times New Roman" panose="02020603050405020304" pitchFamily="18" charset="0"/>
              </a:rPr>
              <a:t> </a:t>
            </a:r>
            <a:r>
              <a:rPr lang="ar-KW" sz="2500" dirty="0" smtClean="0">
                <a:solidFill>
                  <a:srgbClr val="0D0D0D"/>
                </a:solidFill>
                <a:latin typeface="Algerian" panose="04020705040A02060702" pitchFamily="82" charset="0"/>
                <a:ea typeface="Times New Roman" panose="02020603050405020304" pitchFamily="18" charset="0"/>
              </a:rPr>
              <a:t> </a:t>
            </a:r>
            <a:r>
              <a:rPr lang="en-US" sz="2500" dirty="0" smtClean="0">
                <a:solidFill>
                  <a:srgbClr val="0D0D0D"/>
                </a:solidFill>
                <a:latin typeface="Algerian" panose="04020705040A02060702" pitchFamily="82" charset="0"/>
                <a:ea typeface="Times New Roman" panose="02020603050405020304" pitchFamily="18" charset="0"/>
              </a:rPr>
              <a:t> </a:t>
            </a:r>
            <a:r>
              <a:rPr lang="ar-KW" sz="2500" dirty="0" smtClean="0">
                <a:solidFill>
                  <a:schemeClr val="tx2">
                    <a:lumMod val="50000"/>
                  </a:schemeClr>
                </a:solidFill>
                <a:latin typeface="Algerian" panose="04020705040A02060702" pitchFamily="82" charset="0"/>
                <a:ea typeface="Times New Roman" panose="02020603050405020304" pitchFamily="18" charset="0"/>
                <a:cs typeface="Arial" panose="020B0604020202020204" pitchFamily="34" charset="0"/>
              </a:rPr>
              <a:t>=</a:t>
            </a:r>
            <a:r>
              <a:rPr lang="ar-KW" sz="2500" dirty="0" smtClean="0">
                <a:solidFill>
                  <a:schemeClr val="tx2">
                    <a:lumMod val="50000"/>
                  </a:schemeClr>
                </a:solidFill>
                <a:latin typeface="Algerian" panose="04020705040A02060702" pitchFamily="82" charset="0"/>
                <a:ea typeface="Times New Roman" panose="02020603050405020304" pitchFamily="18" charset="0"/>
                <a:cs typeface="Times New Roman" panose="02020603050405020304" pitchFamily="18" charset="0"/>
              </a:rPr>
              <a:t> </a:t>
            </a:r>
            <a:r>
              <a:rPr lang="ar-KW" sz="2500" dirty="0">
                <a:solidFill>
                  <a:schemeClr val="tx2">
                    <a:lumMod val="50000"/>
                  </a:schemeClr>
                </a:solidFill>
                <a:latin typeface="Algerian" panose="04020705040A02060702" pitchFamily="82" charset="0"/>
                <a:ea typeface="Times New Roman" panose="02020603050405020304" pitchFamily="18" charset="0"/>
                <a:cs typeface="mohammad bold art 1" pitchFamily="2" charset="-78"/>
              </a:rPr>
              <a:t>مضاعف وتكون قيمته عادةً مساوية لـ </a:t>
            </a:r>
            <a:r>
              <a:rPr lang="ar-KW" sz="2500" dirty="0">
                <a:solidFill>
                  <a:schemeClr val="tx2">
                    <a:lumMod val="50000"/>
                  </a:schemeClr>
                </a:solidFill>
                <a:latin typeface="Algerian" panose="04020705040A02060702" pitchFamily="82" charset="0"/>
                <a:ea typeface="Times New Roman" panose="02020603050405020304" pitchFamily="18" charset="0"/>
                <a:cs typeface="+mj-cs"/>
              </a:rPr>
              <a:t>100</a:t>
            </a:r>
            <a:r>
              <a:rPr lang="ar-KW" sz="2500" dirty="0">
                <a:solidFill>
                  <a:schemeClr val="tx2">
                    <a:lumMod val="50000"/>
                  </a:schemeClr>
                </a:solidFill>
                <a:latin typeface="Algerian" panose="04020705040A02060702" pitchFamily="82" charset="0"/>
                <a:ea typeface="Times New Roman" panose="02020603050405020304" pitchFamily="18" charset="0"/>
                <a:cs typeface="mohammad bold art 1" pitchFamily="2" charset="-78"/>
              </a:rPr>
              <a:t> أو </a:t>
            </a:r>
            <a:r>
              <a:rPr lang="ar-KW" sz="2500" dirty="0">
                <a:solidFill>
                  <a:schemeClr val="tx2">
                    <a:lumMod val="50000"/>
                  </a:schemeClr>
                </a:solidFill>
                <a:latin typeface="Algerian" panose="04020705040A02060702" pitchFamily="82" charset="0"/>
                <a:ea typeface="Times New Roman" panose="02020603050405020304" pitchFamily="18" charset="0"/>
                <a:cs typeface="+mj-cs"/>
              </a:rPr>
              <a:t>1000</a:t>
            </a:r>
            <a:r>
              <a:rPr lang="ar-KW" sz="2500" dirty="0">
                <a:solidFill>
                  <a:schemeClr val="tx2">
                    <a:lumMod val="50000"/>
                  </a:schemeClr>
                </a:solidFill>
                <a:latin typeface="Algerian" panose="04020705040A02060702" pitchFamily="82" charset="0"/>
                <a:ea typeface="Times New Roman" panose="02020603050405020304" pitchFamily="18" charset="0"/>
                <a:cs typeface="mohammad bold art 1" pitchFamily="2" charset="-78"/>
              </a:rPr>
              <a:t>.</a:t>
            </a:r>
            <a:endParaRPr lang="en-US" sz="2500" dirty="0">
              <a:solidFill>
                <a:schemeClr val="tx2">
                  <a:lumMod val="50000"/>
                </a:schemeClr>
              </a:solidFill>
              <a:effectLst/>
              <a:latin typeface="Algerian" panose="04020705040A02060702" pitchFamily="82" charset="0"/>
              <a:ea typeface="Times New Roman" panose="02020603050405020304" pitchFamily="18" charset="0"/>
            </a:endParaRPr>
          </a:p>
        </p:txBody>
      </p:sp>
      <p:sp>
        <p:nvSpPr>
          <p:cNvPr id="17" name="Rectangle 16"/>
          <p:cNvSpPr/>
          <p:nvPr/>
        </p:nvSpPr>
        <p:spPr>
          <a:xfrm>
            <a:off x="472059" y="3618054"/>
            <a:ext cx="7522464" cy="2020746"/>
          </a:xfrm>
          <a:prstGeom prst="rect">
            <a:avLst/>
          </a:prstGeom>
        </p:spPr>
        <p:txBody>
          <a:bodyPr wrap="square">
            <a:spAutoFit/>
          </a:bodyPr>
          <a:lstStyle/>
          <a:p>
            <a:pPr algn="just" rtl="1">
              <a:lnSpc>
                <a:spcPct val="115000"/>
              </a:lnSpc>
              <a:spcBef>
                <a:spcPts val="1200"/>
              </a:spcBef>
              <a:spcAft>
                <a:spcPts val="1200"/>
              </a:spcAft>
            </a:pPr>
            <a:r>
              <a:rPr lang="ar-SA" sz="2500" dirty="0">
                <a:solidFill>
                  <a:schemeClr val="tx2">
                    <a:lumMod val="50000"/>
                  </a:schemeClr>
                </a:solidFill>
                <a:latin typeface="Times New Roman" panose="02020603050405020304" pitchFamily="18" charset="0"/>
                <a:ea typeface="Times New Roman" panose="02020603050405020304" pitchFamily="18" charset="0"/>
              </a:rPr>
              <a:t>= </a:t>
            </a:r>
            <a:r>
              <a:rPr lang="ar-SA" sz="2500" dirty="0">
                <a:solidFill>
                  <a:schemeClr val="tx2">
                    <a:lumMod val="50000"/>
                  </a:schemeClr>
                </a:solidFill>
                <a:latin typeface="Times New Roman" panose="02020603050405020304" pitchFamily="18" charset="0"/>
                <a:ea typeface="Times New Roman" panose="02020603050405020304" pitchFamily="18" charset="0"/>
                <a:cs typeface="mohammad bold art 1" pitchFamily="2" charset="-78"/>
              </a:rPr>
              <a:t>قيمة المؤشر في الفتر</a:t>
            </a:r>
            <a:r>
              <a:rPr lang="ar-KW" sz="2500" dirty="0" smtClean="0">
                <a:solidFill>
                  <a:schemeClr val="tx2">
                    <a:lumMod val="50000"/>
                  </a:schemeClr>
                </a:solidFill>
                <a:latin typeface="Times New Roman" panose="02020603050405020304" pitchFamily="18" charset="0"/>
                <a:ea typeface="Times New Roman" panose="02020603050405020304" pitchFamily="18" charset="0"/>
                <a:cs typeface="mohammad bold art 1" pitchFamily="2" charset="-78"/>
              </a:rPr>
              <a:t>ة  </a:t>
            </a:r>
            <a:r>
              <a:rPr lang="en-US" sz="2500" b="1" i="1" dirty="0" smtClean="0">
                <a:solidFill>
                  <a:schemeClr val="tx2">
                    <a:lumMod val="50000"/>
                  </a:schemeClr>
                </a:solidFill>
                <a:latin typeface="Times New Roman" panose="02020603050405020304" pitchFamily="18" charset="0"/>
                <a:ea typeface="Times New Roman" panose="02020603050405020304" pitchFamily="18" charset="0"/>
                <a:cs typeface="mohammad bold art 1" pitchFamily="2" charset="-78"/>
              </a:rPr>
              <a:t>t</a:t>
            </a:r>
            <a:r>
              <a:rPr lang="ar-KW" sz="2500" dirty="0" smtClean="0">
                <a:solidFill>
                  <a:schemeClr val="tx2">
                    <a:lumMod val="50000"/>
                  </a:schemeClr>
                </a:solidFill>
                <a:latin typeface="Times New Roman" panose="02020603050405020304" pitchFamily="18" charset="0"/>
                <a:ea typeface="Times New Roman" panose="02020603050405020304" pitchFamily="18" charset="0"/>
                <a:cs typeface="mohammad bold art 1" pitchFamily="2" charset="-78"/>
              </a:rPr>
              <a:t>، أو </a:t>
            </a:r>
            <a:r>
              <a:rPr lang="ar-KW" sz="2500" dirty="0">
                <a:solidFill>
                  <a:schemeClr val="tx2">
                    <a:lumMod val="50000"/>
                  </a:schemeClr>
                </a:solidFill>
                <a:latin typeface="Times New Roman" panose="02020603050405020304" pitchFamily="18" charset="0"/>
                <a:ea typeface="Times New Roman" panose="02020603050405020304" pitchFamily="18" charset="0"/>
                <a:cs typeface="mohammad bold art 1" pitchFamily="2" charset="-78"/>
              </a:rPr>
              <a:t>ما يعرف بفترة المقارنة.</a:t>
            </a:r>
            <a:endParaRPr lang="en-US" sz="2500" dirty="0">
              <a:solidFill>
                <a:schemeClr val="tx2">
                  <a:lumMod val="50000"/>
                </a:schemeClr>
              </a:solidFill>
              <a:latin typeface="Times New Roman" panose="02020603050405020304" pitchFamily="18" charset="0"/>
              <a:ea typeface="Times New Roman" panose="02020603050405020304" pitchFamily="18" charset="0"/>
            </a:endParaRPr>
          </a:p>
          <a:p>
            <a:pPr algn="just" rtl="1">
              <a:lnSpc>
                <a:spcPct val="115000"/>
              </a:lnSpc>
              <a:spcBef>
                <a:spcPts val="1200"/>
              </a:spcBef>
              <a:spcAft>
                <a:spcPts val="1200"/>
              </a:spcAft>
            </a:pPr>
            <a:r>
              <a:rPr lang="ar-SA" sz="2500" dirty="0">
                <a:solidFill>
                  <a:schemeClr val="tx2">
                    <a:lumMod val="50000"/>
                  </a:schemeClr>
                </a:solidFill>
                <a:latin typeface="Times New Roman" panose="02020603050405020304" pitchFamily="18" charset="0"/>
                <a:ea typeface="Times New Roman" panose="02020603050405020304" pitchFamily="18" charset="0"/>
              </a:rPr>
              <a:t>= </a:t>
            </a:r>
            <a:r>
              <a:rPr lang="ar-SA" sz="2500" dirty="0">
                <a:solidFill>
                  <a:schemeClr val="tx2">
                    <a:lumMod val="50000"/>
                  </a:schemeClr>
                </a:solidFill>
                <a:latin typeface="Times New Roman" panose="02020603050405020304" pitchFamily="18" charset="0"/>
                <a:ea typeface="Times New Roman" panose="02020603050405020304" pitchFamily="18" charset="0"/>
                <a:cs typeface="mohammad bold art 1" pitchFamily="2" charset="-78"/>
              </a:rPr>
              <a:t>سعر السهم في فترة المقارنة.</a:t>
            </a:r>
            <a:endParaRPr lang="en-US" sz="2500" dirty="0">
              <a:solidFill>
                <a:schemeClr val="tx2">
                  <a:lumMod val="50000"/>
                </a:schemeClr>
              </a:solidFill>
              <a:latin typeface="Times New Roman" panose="02020603050405020304" pitchFamily="18" charset="0"/>
              <a:ea typeface="Times New Roman" panose="02020603050405020304" pitchFamily="18" charset="0"/>
            </a:endParaRPr>
          </a:p>
          <a:p>
            <a:pPr algn="just" rtl="1">
              <a:lnSpc>
                <a:spcPct val="115000"/>
              </a:lnSpc>
              <a:spcBef>
                <a:spcPts val="1200"/>
              </a:spcBef>
              <a:spcAft>
                <a:spcPts val="1200"/>
              </a:spcAft>
            </a:pPr>
            <a:r>
              <a:rPr lang="ar-KW" sz="2500" dirty="0">
                <a:solidFill>
                  <a:schemeClr val="tx2">
                    <a:lumMod val="50000"/>
                  </a:schemeClr>
                </a:solidFill>
                <a:latin typeface="Arial" panose="020B0604020202020204" pitchFamily="34" charset="0"/>
                <a:ea typeface="Calibri" panose="020F0502020204030204" pitchFamily="34" charset="0"/>
                <a:cs typeface="Arial" panose="020B0604020202020204" pitchFamily="34" charset="0"/>
              </a:rPr>
              <a:t>=</a:t>
            </a:r>
            <a:r>
              <a:rPr lang="ar-KW" sz="2500" dirty="0">
                <a:solidFill>
                  <a:schemeClr val="tx2">
                    <a:lumMod val="50000"/>
                  </a:schemeClr>
                </a:solidFill>
                <a:latin typeface="Times New Roman" panose="02020603050405020304" pitchFamily="18" charset="0"/>
                <a:ea typeface="Calibri" panose="020F0502020204030204" pitchFamily="34" charset="0"/>
                <a:cs typeface="Times New Roman" panose="02020603050405020304" pitchFamily="18" charset="0"/>
              </a:rPr>
              <a:t> </a:t>
            </a:r>
            <a:r>
              <a:rPr lang="ar-KW" sz="2500" dirty="0">
                <a:solidFill>
                  <a:schemeClr val="tx2">
                    <a:lumMod val="50000"/>
                  </a:schemeClr>
                </a:solidFill>
                <a:latin typeface="Times New Roman" panose="02020603050405020304" pitchFamily="18" charset="0"/>
                <a:ea typeface="Calibri" panose="020F0502020204030204" pitchFamily="34" charset="0"/>
                <a:cs typeface="mohammad bold art 1" pitchFamily="2" charset="-78"/>
              </a:rPr>
              <a:t>سعر السهم في فترة الأساس.</a:t>
            </a:r>
            <a:endParaRPr lang="en-US" sz="2500" dirty="0">
              <a:solidFill>
                <a:schemeClr val="tx2">
                  <a:lumMod val="50000"/>
                </a:schemeClr>
              </a:solidFill>
              <a:effectLst/>
              <a:latin typeface="Times New Roman" panose="02020603050405020304" pitchFamily="18" charset="0"/>
              <a:ea typeface="Times New Roman" panose="02020603050405020304" pitchFamily="18" charset="0"/>
            </a:endParaRPr>
          </a:p>
        </p:txBody>
      </p:sp>
      <p:pic>
        <p:nvPicPr>
          <p:cNvPr id="22" name="Picture 21"/>
          <p:cNvPicPr>
            <a:picLocks noChangeAspect="1"/>
          </p:cNvPicPr>
          <p:nvPr/>
        </p:nvPicPr>
        <p:blipFill>
          <a:blip r:embed="rId8"/>
          <a:stretch>
            <a:fillRect/>
          </a:stretch>
        </p:blipFill>
        <p:spPr>
          <a:xfrm>
            <a:off x="76200" y="26894"/>
            <a:ext cx="2286000" cy="801315"/>
          </a:xfrm>
          <a:prstGeom prst="rect">
            <a:avLst/>
          </a:prstGeom>
        </p:spPr>
      </p:pic>
      <p:cxnSp>
        <p:nvCxnSpPr>
          <p:cNvPr id="23" name="Straight Connector 22"/>
          <p:cNvCxnSpPr/>
          <p:nvPr/>
        </p:nvCxnSpPr>
        <p:spPr>
          <a:xfrm>
            <a:off x="3261360" y="838200"/>
            <a:ext cx="5577840"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2776323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ounded Rectangle 12"/>
          <p:cNvSpPr/>
          <p:nvPr/>
        </p:nvSpPr>
        <p:spPr>
          <a:xfrm>
            <a:off x="3221736" y="204216"/>
            <a:ext cx="2590800" cy="526460"/>
          </a:xfrm>
          <a:prstGeom prst="round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Rounded Rectangle 23"/>
          <p:cNvSpPr/>
          <p:nvPr/>
        </p:nvSpPr>
        <p:spPr>
          <a:xfrm>
            <a:off x="254240" y="4568288"/>
            <a:ext cx="8737360" cy="841912"/>
          </a:xfrm>
          <a:prstGeom prst="roundRect">
            <a:avLst/>
          </a:prstGeom>
          <a:ln w="38100">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dk1"/>
          </a:lnRef>
          <a:fillRef idx="2">
            <a:schemeClr val="dk1"/>
          </a:fillRef>
          <a:effectRef idx="1">
            <a:schemeClr val="dk1"/>
          </a:effectRef>
          <a:fontRef idx="minor">
            <a:schemeClr val="dk1"/>
          </a:fontRef>
        </p:style>
        <p:txBody>
          <a:bodyPr rtlCol="0" anchor="ctr"/>
          <a:lstStyle/>
          <a:p>
            <a:pPr algn="ctr"/>
            <a:endParaRPr lang="en-US">
              <a:solidFill>
                <a:schemeClr val="bg1"/>
              </a:solidFill>
            </a:endParaRPr>
          </a:p>
        </p:txBody>
      </p:sp>
      <p:sp>
        <p:nvSpPr>
          <p:cNvPr id="23" name="Rectangle 22"/>
          <p:cNvSpPr/>
          <p:nvPr/>
        </p:nvSpPr>
        <p:spPr>
          <a:xfrm>
            <a:off x="304800" y="914400"/>
            <a:ext cx="8610600" cy="3570748"/>
          </a:xfrm>
          <a:prstGeom prst="rect">
            <a:avLst/>
          </a:prstGeom>
          <a:solidFill>
            <a:schemeClr val="accent2">
              <a:lumMod val="20000"/>
              <a:lumOff val="8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669" y="682377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Slide Number Placeholder 1"/>
          <p:cNvSpPr>
            <a:spLocks noGrp="1"/>
          </p:cNvSpPr>
          <p:nvPr>
            <p:ph type="sldNum" sz="quarter" idx="12"/>
          </p:nvPr>
        </p:nvSpPr>
        <p:spPr>
          <a:xfrm>
            <a:off x="8305800" y="6569075"/>
            <a:ext cx="453185" cy="365125"/>
          </a:xfrm>
        </p:spPr>
        <p:txBody>
          <a:bodyPr/>
          <a:lstStyle/>
          <a:p>
            <a:fld id="{F9836BBA-1BD7-4313-BE0D-A1F9E859EC5C}" type="slidenum">
              <a:rPr lang="en-US" b="1" smtClean="0">
                <a:latin typeface="Times New Roman" pitchFamily="18" charset="0"/>
                <a:cs typeface="Times New Roman" pitchFamily="18" charset="0"/>
              </a:rPr>
              <a:t>9</a:t>
            </a:fld>
            <a:endParaRPr lang="en-US" b="1" dirty="0">
              <a:latin typeface="Times New Roman" pitchFamily="18" charset="0"/>
              <a:cs typeface="Times New Roman" pitchFamily="18" charset="0"/>
            </a:endParaRPr>
          </a:p>
        </p:txBody>
      </p:sp>
      <p:sp>
        <p:nvSpPr>
          <p:cNvPr id="12" name="Title 1"/>
          <p:cNvSpPr txBox="1">
            <a:spLocks/>
          </p:cNvSpPr>
          <p:nvPr/>
        </p:nvSpPr>
        <p:spPr>
          <a:xfrm>
            <a:off x="1981200" y="74060"/>
            <a:ext cx="7010401" cy="757200"/>
          </a:xfrm>
          <a:prstGeom prst="rect">
            <a:avLst/>
          </a:prstGeom>
        </p:spPr>
        <p:txBody>
          <a:bodyPr anchor="ctr" anchorCtr="0">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rtl="1"/>
            <a:r>
              <a:rPr lang="ar-KW" sz="2600" dirty="0" smtClean="0">
                <a:solidFill>
                  <a:schemeClr val="accent2">
                    <a:lumMod val="50000"/>
                  </a:schemeClr>
                </a:solidFill>
                <a:effectLst>
                  <a:outerShdw blurRad="38100" dist="38100" dir="2700000" algn="tl">
                    <a:srgbClr val="000000">
                      <a:alpha val="43137"/>
                    </a:srgbClr>
                  </a:outerShdw>
                </a:effectLst>
                <a:cs typeface="mohammad bold art 1" pitchFamily="2" charset="-78"/>
              </a:rPr>
              <a:t>تابع - ثانيا ً... </a:t>
            </a:r>
            <a:endParaRPr lang="en-US" sz="2600" dirty="0">
              <a:solidFill>
                <a:schemeClr val="accent2">
                  <a:lumMod val="50000"/>
                </a:schemeClr>
              </a:solidFill>
              <a:effectLst>
                <a:outerShdw blurRad="38100" dist="38100" dir="2700000" algn="tl">
                  <a:srgbClr val="000000">
                    <a:alpha val="43137"/>
                  </a:srgbClr>
                </a:outerShdw>
              </a:effectLst>
              <a:cs typeface="mohammad bold art 1" pitchFamily="2" charset="-78"/>
            </a:endParaRPr>
          </a:p>
        </p:txBody>
      </p:sp>
      <p:sp>
        <p:nvSpPr>
          <p:cNvPr id="19" name="Rectangle 18"/>
          <p:cNvSpPr/>
          <p:nvPr/>
        </p:nvSpPr>
        <p:spPr>
          <a:xfrm>
            <a:off x="3429000" y="208746"/>
            <a:ext cx="2004060" cy="492443"/>
          </a:xfrm>
          <a:prstGeom prst="rect">
            <a:avLst/>
          </a:prstGeom>
        </p:spPr>
        <p:txBody>
          <a:bodyPr wrap="square">
            <a:spAutoFit/>
          </a:bodyPr>
          <a:lstStyle/>
          <a:p>
            <a:pPr algn="just" rtl="1">
              <a:buClr>
                <a:schemeClr val="accent2">
                  <a:lumMod val="50000"/>
                </a:schemeClr>
              </a:buClr>
            </a:pPr>
            <a:r>
              <a:rPr lang="ar-KW" sz="2600" dirty="0" smtClean="0">
                <a:solidFill>
                  <a:schemeClr val="tx2">
                    <a:lumMod val="50000"/>
                  </a:schemeClr>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mohammad bold art 1" pitchFamily="2" charset="-78"/>
              </a:rPr>
              <a:t>مثال توضيحي</a:t>
            </a:r>
            <a:endParaRPr lang="en-US" sz="2600" dirty="0">
              <a:solidFill>
                <a:schemeClr val="tx2">
                  <a:lumMod val="50000"/>
                </a:schemeClr>
              </a:solidFill>
              <a:effectLst>
                <a:outerShdw blurRad="38100" dist="38100" dir="2700000" algn="tl">
                  <a:srgbClr val="000000">
                    <a:alpha val="43137"/>
                  </a:srgbClr>
                </a:outerShdw>
              </a:effectLst>
            </a:endParaRPr>
          </a:p>
        </p:txBody>
      </p:sp>
      <p:sp>
        <p:nvSpPr>
          <p:cNvPr id="20" name="Rectangle 19"/>
          <p:cNvSpPr/>
          <p:nvPr/>
        </p:nvSpPr>
        <p:spPr>
          <a:xfrm>
            <a:off x="676466" y="5503043"/>
            <a:ext cx="7467600" cy="1246495"/>
          </a:xfrm>
          <a:prstGeom prst="rect">
            <a:avLst/>
          </a:prstGeom>
          <a:solidFill>
            <a:schemeClr val="tx2">
              <a:lumMod val="5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a:spAutoFit/>
          </a:bodyPr>
          <a:lstStyle/>
          <a:p>
            <a:pPr algn="ctr" rtl="1"/>
            <a:r>
              <a:rPr lang="ar-SA" sz="2500" dirty="0">
                <a:solidFill>
                  <a:schemeClr val="bg1"/>
                </a:solidFill>
                <a:latin typeface="Times New Roman" panose="02020603050405020304" pitchFamily="18" charset="0"/>
                <a:ea typeface="Times New Roman" panose="02020603050405020304" pitchFamily="18" charset="0"/>
                <a:cs typeface="mohammad bold art 1" pitchFamily="2" charset="-78"/>
              </a:rPr>
              <a:t>اختلاف فترة الأساس أو قيمة المضاعف سوف تؤثر فقط على القيم المطلقة للمؤشر ولكنها لن تؤثر على معدلات التغير فيه واتجاه حركته (صعوداً أو نزولاً). </a:t>
            </a:r>
            <a:endParaRPr lang="en-US" sz="2500" dirty="0">
              <a:solidFill>
                <a:schemeClr val="bg1"/>
              </a:solidFill>
            </a:endParaRPr>
          </a:p>
        </p:txBody>
      </p:sp>
      <p:pic>
        <p:nvPicPr>
          <p:cNvPr id="22" name="Picture 21"/>
          <p:cNvPicPr>
            <a:picLocks noChangeAspect="1"/>
          </p:cNvPicPr>
          <p:nvPr/>
        </p:nvPicPr>
        <p:blipFill>
          <a:blip r:embed="rId4"/>
          <a:stretch>
            <a:fillRect/>
          </a:stretch>
        </p:blipFill>
        <p:spPr>
          <a:xfrm>
            <a:off x="228889" y="939833"/>
            <a:ext cx="8584960" cy="4512443"/>
          </a:xfrm>
          <a:prstGeom prst="rect">
            <a:avLst/>
          </a:prstGeom>
        </p:spPr>
      </p:pic>
      <p:pic>
        <p:nvPicPr>
          <p:cNvPr id="14" name="Picture 13"/>
          <p:cNvPicPr>
            <a:picLocks noChangeAspect="1"/>
          </p:cNvPicPr>
          <p:nvPr/>
        </p:nvPicPr>
        <p:blipFill>
          <a:blip r:embed="rId5"/>
          <a:stretch>
            <a:fillRect/>
          </a:stretch>
        </p:blipFill>
        <p:spPr>
          <a:xfrm>
            <a:off x="76200" y="26894"/>
            <a:ext cx="2286000" cy="801315"/>
          </a:xfrm>
          <a:prstGeom prst="rect">
            <a:avLst/>
          </a:prstGeom>
        </p:spPr>
      </p:pic>
      <p:cxnSp>
        <p:nvCxnSpPr>
          <p:cNvPr id="15" name="Straight Connector 14"/>
          <p:cNvCxnSpPr/>
          <p:nvPr/>
        </p:nvCxnSpPr>
        <p:spPr>
          <a:xfrm>
            <a:off x="3261360" y="838200"/>
            <a:ext cx="5577840"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4882269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3301</TotalTime>
  <Words>1599</Words>
  <Application>Microsoft Office PowerPoint</Application>
  <PresentationFormat>On-screen Show (4:3)</PresentationFormat>
  <Paragraphs>158</Paragraphs>
  <Slides>25</Slides>
  <Notes>23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25</vt:i4>
      </vt:variant>
    </vt:vector>
  </HeadingPairs>
  <TitlesOfParts>
    <vt:vector size="32" baseType="lpstr">
      <vt:lpstr>Algerian</vt:lpstr>
      <vt:lpstr>Arial</vt:lpstr>
      <vt:lpstr>Calibri</vt:lpstr>
      <vt:lpstr>mohammad bold art 1</vt:lpstr>
      <vt:lpstr>Times New Roman</vt:lpstr>
      <vt:lpstr>Wingdings</vt:lpstr>
      <vt:lpstr>Office Theme</vt:lpstr>
      <vt:lpstr>ورشة عمل توعوية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أداء سوق الكويت للأوراق المالية يناير 2014 إلى 28 ديسمبر/ 2014</dc:title>
  <dc:creator>Mahmoud A Bushehri</dc:creator>
  <cp:lastModifiedBy>Mahmoud A Bushehri</cp:lastModifiedBy>
  <cp:revision>301</cp:revision>
  <cp:lastPrinted>2016-12-26T04:49:06Z</cp:lastPrinted>
  <dcterms:created xsi:type="dcterms:W3CDTF">2014-12-29T11:49:43Z</dcterms:created>
  <dcterms:modified xsi:type="dcterms:W3CDTF">2016-12-26T12:12:48Z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392afcd8-b467-4a6b-9255-0f3a5f72fffc</vt:lpwstr>
  </property>
</Properties>
</file>